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335" r:id="rId3"/>
    <p:sldId id="257" r:id="rId4"/>
    <p:sldId id="258" r:id="rId5"/>
    <p:sldId id="259" r:id="rId6"/>
    <p:sldId id="336" r:id="rId7"/>
    <p:sldId id="261" r:id="rId8"/>
    <p:sldId id="310" r:id="rId9"/>
    <p:sldId id="275" r:id="rId10"/>
    <p:sldId id="262" r:id="rId11"/>
    <p:sldId id="269" r:id="rId12"/>
    <p:sldId id="342" r:id="rId13"/>
    <p:sldId id="311" r:id="rId14"/>
    <p:sldId id="270" r:id="rId15"/>
    <p:sldId id="271" r:id="rId16"/>
    <p:sldId id="276" r:id="rId17"/>
    <p:sldId id="272" r:id="rId18"/>
    <p:sldId id="341" r:id="rId19"/>
    <p:sldId id="273" r:id="rId20"/>
    <p:sldId id="274" r:id="rId21"/>
    <p:sldId id="315" r:id="rId22"/>
    <p:sldId id="316" r:id="rId23"/>
    <p:sldId id="331" r:id="rId24"/>
    <p:sldId id="333" r:id="rId25"/>
    <p:sldId id="324" r:id="rId26"/>
    <p:sldId id="323" r:id="rId27"/>
    <p:sldId id="328" r:id="rId28"/>
    <p:sldId id="325" r:id="rId29"/>
    <p:sldId id="334" r:id="rId30"/>
    <p:sldId id="312" r:id="rId31"/>
    <p:sldId id="279" r:id="rId32"/>
    <p:sldId id="281" r:id="rId33"/>
    <p:sldId id="280" r:id="rId34"/>
    <p:sldId id="349" r:id="rId35"/>
    <p:sldId id="338" r:id="rId36"/>
    <p:sldId id="337" r:id="rId37"/>
    <p:sldId id="283" r:id="rId38"/>
    <p:sldId id="330" r:id="rId39"/>
    <p:sldId id="285" r:id="rId40"/>
    <p:sldId id="284" r:id="rId41"/>
    <p:sldId id="286" r:id="rId42"/>
    <p:sldId id="340" r:id="rId43"/>
    <p:sldId id="293" r:id="rId44"/>
    <p:sldId id="314" r:id="rId45"/>
    <p:sldId id="296" r:id="rId46"/>
    <p:sldId id="345" r:id="rId47"/>
    <p:sldId id="346" r:id="rId48"/>
    <p:sldId id="347" r:id="rId49"/>
    <p:sldId id="351" r:id="rId50"/>
    <p:sldId id="355" r:id="rId51"/>
    <p:sldId id="350" r:id="rId52"/>
    <p:sldId id="352" r:id="rId53"/>
    <p:sldId id="348" r:id="rId54"/>
    <p:sldId id="353" r:id="rId55"/>
    <p:sldId id="356" r:id="rId56"/>
    <p:sldId id="307" r:id="rId57"/>
    <p:sldId id="306" r:id="rId58"/>
    <p:sldId id="297" r:id="rId59"/>
    <p:sldId id="308" r:id="rId60"/>
    <p:sldId id="339" r:id="rId61"/>
    <p:sldId id="354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D6BEE-62B8-41F5-9411-74D9ABDAD263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C0AE5-4FF1-477E-8908-408FC2C6F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0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0AE5-4FF1-477E-8908-408FC2C6FF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206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Квант времени. О </a:t>
            </a:r>
            <a:r>
              <a:rPr lang="ru-RU" dirty="0" err="1" smtClean="0"/>
              <a:t>винде</a:t>
            </a:r>
            <a:r>
              <a:rPr lang="ru-RU" dirty="0" smtClean="0"/>
              <a:t>. Приоритеты.</a:t>
            </a:r>
            <a:r>
              <a:rPr lang="en-US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0AE5-4FF1-477E-8908-408FC2C6FFF5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05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Накладные</a:t>
            </a:r>
            <a:r>
              <a:rPr lang="ru-RU" baseline="0" dirty="0" smtClean="0"/>
              <a:t> расходы, создание структур, стек – память.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0AE5-4FF1-477E-8908-408FC2C6FFF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0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Сказать</a:t>
            </a:r>
            <a:r>
              <a:rPr lang="ru-RU" baseline="0" dirty="0" smtClean="0"/>
              <a:t> о понятии атомарности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0AE5-4FF1-477E-8908-408FC2C6FFF5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385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Оунершип</a:t>
            </a:r>
            <a:r>
              <a:rPr lang="ru-RU" dirty="0" smtClean="0"/>
              <a:t>, рекурсия.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0AE5-4FF1-477E-8908-408FC2C6FFF5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449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Одноядерный.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0AE5-4FF1-477E-8908-408FC2C6FF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996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Зведем</a:t>
            </a:r>
            <a:r>
              <a:rPr lang="ru-RU" dirty="0" smtClean="0"/>
              <a:t> два счетчика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0AE5-4FF1-477E-8908-408FC2C6FFF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04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Ввести переключение контекста. Ввести поток. Поток – просто удобная абстракция.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0AE5-4FF1-477E-8908-408FC2C6FFF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376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Ввести поток. Поток – просто удобная абстракция.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0AE5-4FF1-477E-8908-408FC2C6FFF5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76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Ввести поток. Поток – просто удобная абстракция.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0AE5-4FF1-477E-8908-408FC2C6FFF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376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Переключение</a:t>
            </a:r>
            <a:r>
              <a:rPr lang="ru-RU" baseline="0" dirty="0" smtClean="0"/>
              <a:t> контекста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0AE5-4FF1-477E-8908-408FC2C6FFF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195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0AE5-4FF1-477E-8908-408FC2C6FFF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195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Вытесняющая, кооперативная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0AE5-4FF1-477E-8908-408FC2C6FFF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0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275-C0CF-41A2-A673-CACF69B794E9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FCD4-8A8F-4E54-A81B-646330D61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275-C0CF-41A2-A673-CACF69B794E9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FCD4-8A8F-4E54-A81B-646330D61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0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275-C0CF-41A2-A673-CACF69B794E9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FCD4-8A8F-4E54-A81B-646330D61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66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275-C0CF-41A2-A673-CACF69B794E9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FCD4-8A8F-4E54-A81B-646330D61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85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275-C0CF-41A2-A673-CACF69B794E9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FCD4-8A8F-4E54-A81B-646330D61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67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275-C0CF-41A2-A673-CACF69B794E9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FCD4-8A8F-4E54-A81B-646330D61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4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275-C0CF-41A2-A673-CACF69B794E9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FCD4-8A8F-4E54-A81B-646330D61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2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275-C0CF-41A2-A673-CACF69B794E9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FCD4-8A8F-4E54-A81B-646330D61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04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275-C0CF-41A2-A673-CACF69B794E9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FCD4-8A8F-4E54-A81B-646330D61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05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275-C0CF-41A2-A673-CACF69B794E9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FCD4-8A8F-4E54-A81B-646330D61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3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275-C0CF-41A2-A673-CACF69B794E9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FCD4-8A8F-4E54-A81B-646330D61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2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A8275-C0CF-41A2-A673-CACF69B794E9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9FCD4-8A8F-4E54-A81B-646330D61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19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habrahabr.ru/users/rumatavz" TargetMode="External"/><Relationship Id="rId2" Type="http://schemas.openxmlformats.org/officeDocument/2006/relationships/hyperlink" Target="http://www.albahari.com/threadin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Введение в разработку многопоточных приложений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5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Поморгаем с планировщиком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EnableLedOneTask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()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EnableLedOne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RegisterDelayedTask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DisableLedOneTask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, 300);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endParaRPr lang="ru-RU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DisableLedOneTask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()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DisableLedOne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RegisterDelayedTask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EnableLedOneTask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, 900);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endParaRPr lang="ru-RU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main()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RegisterDelayedTask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EnableLedOneTask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, </a:t>
            </a:r>
            <a:r>
              <a:rPr lang="ru-RU" dirty="0" smtClean="0">
                <a:solidFill>
                  <a:prstClr val="black"/>
                </a:solidFill>
                <a:latin typeface="Consolas"/>
              </a:rPr>
              <a:t>0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);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RegisterDelayedTask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EnableLedTwoTask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0);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true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  {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Delay(50);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ExecuteTaskByTime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3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Sleep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LedOne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()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/>
              </a:rPr>
              <a:t>while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true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  {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EnableLedOne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Sleep(</a:t>
            </a:r>
            <a:r>
              <a:rPr lang="ru-RU" dirty="0" smtClean="0">
                <a:solidFill>
                  <a:prstClr val="black"/>
                </a:solidFill>
                <a:latin typeface="Consolas"/>
              </a:rPr>
              <a:t>300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);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DisableLedOne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Sleep(</a:t>
            </a:r>
            <a:r>
              <a:rPr lang="ru-RU" dirty="0" smtClean="0">
                <a:solidFill>
                  <a:prstClr val="black"/>
                </a:solidFill>
                <a:latin typeface="Consolas"/>
              </a:rPr>
              <a:t>600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);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endParaRPr lang="ru-RU" dirty="0">
              <a:solidFill>
                <a:prstClr val="black"/>
              </a:solidFill>
              <a:latin typeface="Consola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9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Sleep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LedOneThread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()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Consolas"/>
              </a:rPr>
              <a:t>B2</a:t>
            </a:r>
            <a:r>
              <a:rPr lang="ru-RU" dirty="0" smtClean="0">
                <a:solidFill>
                  <a:prstClr val="black"/>
                </a:solidFill>
                <a:latin typeface="Consolas"/>
              </a:rPr>
              <a:t>02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true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Consolas"/>
              </a:rPr>
              <a:t>B2</a:t>
            </a:r>
            <a:r>
              <a:rPr lang="ru-RU" dirty="0" smtClean="0">
                <a:solidFill>
                  <a:prstClr val="black"/>
                </a:solidFill>
                <a:latin typeface="Consolas"/>
              </a:rPr>
              <a:t>03  </a:t>
            </a:r>
            <a:r>
              <a:rPr lang="ru-RU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Consolas"/>
              </a:rPr>
              <a:t>B2</a:t>
            </a:r>
            <a:r>
              <a:rPr lang="ru-RU" dirty="0" smtClean="0">
                <a:solidFill>
                  <a:prstClr val="black"/>
                </a:solidFill>
                <a:latin typeface="Consolas"/>
              </a:rPr>
              <a:t>04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EnableLedOne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Consolas"/>
              </a:rPr>
              <a:t>B2</a:t>
            </a:r>
            <a:r>
              <a:rPr lang="ru-RU" dirty="0" smtClean="0">
                <a:solidFill>
                  <a:prstClr val="black"/>
                </a:solidFill>
                <a:latin typeface="Consolas"/>
              </a:rPr>
              <a:t>05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   Sleep(300);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Consolas"/>
              </a:rPr>
              <a:t>B207   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DisableLedOne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Consolas"/>
              </a:rPr>
              <a:t>B208    Sleep(600);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Consolas"/>
              </a:rPr>
              <a:t>B209</a:t>
            </a:r>
            <a:r>
              <a:rPr lang="ru-RU" dirty="0" smtClean="0">
                <a:solidFill>
                  <a:prstClr val="black"/>
                </a:solidFill>
                <a:latin typeface="Consolas"/>
              </a:rPr>
              <a:t>  </a:t>
            </a:r>
            <a:r>
              <a:rPr lang="ru-RU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0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Sleep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LedOneThread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()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GetOnTime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j =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GetOffTime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true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  {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EnableLedOne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Sleep(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DisableLedOne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  Sleep(j);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  }</a:t>
            </a: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3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639" y="260648"/>
            <a:ext cx="8229600" cy="1143000"/>
          </a:xfrm>
        </p:spPr>
        <p:txBody>
          <a:bodyPr/>
          <a:lstStyle/>
          <a:p>
            <a:r>
              <a:rPr lang="ru-RU" dirty="0" smtClean="0"/>
              <a:t>Стек и регистры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4293096"/>
            <a:ext cx="1224136" cy="1959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004048" y="4293096"/>
            <a:ext cx="0" cy="1959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45746" y="57332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2193647"/>
            <a:ext cx="460851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>
            <a:off x="3779912" y="1484784"/>
            <a:ext cx="2448272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Регистры</a:t>
            </a:r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3078027" y="3573016"/>
            <a:ext cx="2448272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Стек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83395" y="222500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419872" y="5733256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0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639" y="260648"/>
            <a:ext cx="8229600" cy="1143000"/>
          </a:xfrm>
        </p:spPr>
        <p:txBody>
          <a:bodyPr/>
          <a:lstStyle/>
          <a:p>
            <a:r>
              <a:rPr lang="ru-RU" dirty="0" smtClean="0"/>
              <a:t>Стек и регистры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0439" y="4289252"/>
            <a:ext cx="1224136" cy="1959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004615" y="4289252"/>
            <a:ext cx="0" cy="1959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46313" y="57294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2193647"/>
            <a:ext cx="460851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>
            <a:off x="3779912" y="1484784"/>
            <a:ext cx="2448272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Регистры</a:t>
            </a:r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3078594" y="3569172"/>
            <a:ext cx="2448272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Стек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83395" y="222500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846313" y="5360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397532" y="5360080"/>
            <a:ext cx="124704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4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639" y="260648"/>
            <a:ext cx="8229600" cy="1143000"/>
          </a:xfrm>
        </p:spPr>
        <p:txBody>
          <a:bodyPr/>
          <a:lstStyle/>
          <a:p>
            <a:r>
              <a:rPr lang="ru-RU" dirty="0" smtClean="0"/>
              <a:t>Стек</a:t>
            </a:r>
            <a:r>
              <a:rPr lang="ru-RU" dirty="0"/>
              <a:t>и</a:t>
            </a:r>
            <a:r>
              <a:rPr lang="ru-RU" dirty="0" smtClean="0"/>
              <a:t> и регистры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2193647"/>
            <a:ext cx="460851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>
            <a:off x="3779912" y="1484784"/>
            <a:ext cx="2448272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Регистры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83395" y="222500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88234" y="4179409"/>
            <a:ext cx="1224136" cy="1959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272410" y="4179409"/>
            <a:ext cx="0" cy="1959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14108" y="56195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endParaRPr lang="ru-RU" dirty="0"/>
          </a:p>
        </p:txBody>
      </p:sp>
      <p:sp>
        <p:nvSpPr>
          <p:cNvPr id="16" name="Овальная выноска 15"/>
          <p:cNvSpPr/>
          <p:nvPr/>
        </p:nvSpPr>
        <p:spPr>
          <a:xfrm>
            <a:off x="1352929" y="3460386"/>
            <a:ext cx="2448272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Стек</a:t>
            </a:r>
            <a:r>
              <a:rPr lang="en-US" dirty="0" smtClean="0"/>
              <a:t> </a:t>
            </a:r>
            <a:r>
              <a:rPr lang="ru-RU" dirty="0" smtClean="0"/>
              <a:t>потока 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114108" y="525023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665327" y="5250237"/>
            <a:ext cx="124704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11" idx="1"/>
            <a:endCxn id="17" idx="1"/>
          </p:cNvCxnSpPr>
          <p:nvPr/>
        </p:nvCxnSpPr>
        <p:spPr>
          <a:xfrm rot="10800000" flipV="1">
            <a:off x="2114109" y="2409671"/>
            <a:ext cx="169287" cy="3025232"/>
          </a:xfrm>
          <a:prstGeom prst="bentConnector3">
            <a:avLst>
              <a:gd name="adj1" fmla="val 6468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7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639" y="260648"/>
            <a:ext cx="8229600" cy="1143000"/>
          </a:xfrm>
        </p:spPr>
        <p:txBody>
          <a:bodyPr/>
          <a:lstStyle/>
          <a:p>
            <a:r>
              <a:rPr lang="ru-RU" dirty="0" smtClean="0"/>
              <a:t>Стек</a:t>
            </a:r>
            <a:r>
              <a:rPr lang="ru-RU" dirty="0"/>
              <a:t>и</a:t>
            </a:r>
            <a:r>
              <a:rPr lang="ru-RU" dirty="0" smtClean="0"/>
              <a:t> и регистры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4199162"/>
            <a:ext cx="1224136" cy="1959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6588224" y="4199162"/>
            <a:ext cx="0" cy="1959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123728" y="2193647"/>
            <a:ext cx="460851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>
            <a:off x="3779912" y="1484784"/>
            <a:ext cx="2448272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Регистры</a:t>
            </a:r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4572000" y="3479082"/>
            <a:ext cx="2448272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Стек потока 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83395" y="222500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429922" y="574163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981141" y="5269990"/>
            <a:ext cx="124704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688234" y="4179409"/>
            <a:ext cx="1224136" cy="1959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272410" y="4179409"/>
            <a:ext cx="0" cy="1959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14108" y="56195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endParaRPr lang="ru-RU" dirty="0"/>
          </a:p>
        </p:txBody>
      </p:sp>
      <p:sp>
        <p:nvSpPr>
          <p:cNvPr id="16" name="Овальная выноска 15"/>
          <p:cNvSpPr/>
          <p:nvPr/>
        </p:nvSpPr>
        <p:spPr>
          <a:xfrm>
            <a:off x="1352929" y="3460386"/>
            <a:ext cx="2448272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Стек</a:t>
            </a:r>
            <a:r>
              <a:rPr lang="en-US" dirty="0" smtClean="0"/>
              <a:t> </a:t>
            </a:r>
            <a:r>
              <a:rPr lang="ru-RU" dirty="0" smtClean="0"/>
              <a:t>потока 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114108" y="525023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665327" y="5250237"/>
            <a:ext cx="124704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17" idx="1"/>
            <a:endCxn id="11" idx="1"/>
          </p:cNvCxnSpPr>
          <p:nvPr/>
        </p:nvCxnSpPr>
        <p:spPr>
          <a:xfrm rot="10800000" flipH="1">
            <a:off x="2114107" y="2409671"/>
            <a:ext cx="169287" cy="3025232"/>
          </a:xfrm>
          <a:prstGeom prst="bentConnector3">
            <a:avLst>
              <a:gd name="adj1" fmla="val -87306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72100" y="52699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endParaRPr lang="ru-RU" dirty="0"/>
          </a:p>
        </p:txBody>
      </p:sp>
      <p:cxnSp>
        <p:nvCxnSpPr>
          <p:cNvPr id="26" name="Соединительная линия уступом 25"/>
          <p:cNvCxnSpPr>
            <a:stCxn id="11" idx="3"/>
            <a:endCxn id="24" idx="1"/>
          </p:cNvCxnSpPr>
          <p:nvPr/>
        </p:nvCxnSpPr>
        <p:spPr>
          <a:xfrm>
            <a:off x="2577065" y="2409671"/>
            <a:ext cx="2895035" cy="304498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0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Физически – процедура потока, служебные данные и стек</a:t>
            </a:r>
          </a:p>
          <a:p>
            <a:r>
              <a:rPr lang="ru-RU" dirty="0" smtClean="0"/>
              <a:t>Логически – виртуальный процессор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2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</a:t>
            </a:r>
            <a:r>
              <a:rPr lang="ru-RU" dirty="0" err="1" smtClean="0"/>
              <a:t>многопоточности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39752" y="1772816"/>
            <a:ext cx="0" cy="41044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228184" y="1772816"/>
            <a:ext cx="0" cy="41044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1759" y="2492896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Sleep()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347864" y="2677562"/>
            <a:ext cx="24482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30303" y="2996952"/>
            <a:ext cx="0" cy="10081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796136" y="1844824"/>
            <a:ext cx="0" cy="7284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830303" y="1785402"/>
            <a:ext cx="0" cy="7284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796136" y="2885548"/>
            <a:ext cx="0" cy="11195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92080" y="414908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Sleep()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2830303" y="4333746"/>
            <a:ext cx="23897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839766" y="4518412"/>
            <a:ext cx="0" cy="11195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796136" y="4574114"/>
            <a:ext cx="0" cy="10081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051720" y="1340768"/>
            <a:ext cx="93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Поток 1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508104" y="1340768"/>
            <a:ext cx="93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Поток 2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11759" y="549493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312748" y="550794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7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Job\IMG_3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" y="896112"/>
            <a:ext cx="7845552" cy="506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</a:t>
            </a:r>
            <a:r>
              <a:rPr lang="ru-RU" dirty="0" err="1" smtClean="0"/>
              <a:t>многопоточности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39752" y="1772816"/>
            <a:ext cx="0" cy="41044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226384" y="1785402"/>
            <a:ext cx="0" cy="41044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059832" y="2677562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830303" y="1785402"/>
            <a:ext cx="0" cy="7284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017075" y="3645024"/>
            <a:ext cx="23897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444208" y="2780928"/>
            <a:ext cx="0" cy="7284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80112" y="1785402"/>
            <a:ext cx="0" cy="7284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580112" y="2780928"/>
            <a:ext cx="0" cy="7284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854075" y="2780928"/>
            <a:ext cx="0" cy="7284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850488" y="3825044"/>
            <a:ext cx="3587" cy="2340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600297" y="3825044"/>
            <a:ext cx="0" cy="3642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ьная выноска 8"/>
          <p:cNvSpPr/>
          <p:nvPr/>
        </p:nvSpPr>
        <p:spPr>
          <a:xfrm>
            <a:off x="6574358" y="2064914"/>
            <a:ext cx="1489385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Кванты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435530" y="405907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Sleep()</a:t>
            </a:r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212232" y="4243736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854075" y="4428402"/>
            <a:ext cx="0" cy="7284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601965" y="4365104"/>
            <a:ext cx="0" cy="7284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51720" y="1340768"/>
            <a:ext cx="93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Поток 1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5508104" y="1340768"/>
            <a:ext cx="93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Поток 2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411759" y="549493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312748" y="550794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471688" y="1929059"/>
            <a:ext cx="1244327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Квант кончился</a:t>
            </a:r>
            <a:endParaRPr lang="ru-RU" dirty="0"/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3472828" y="2896744"/>
            <a:ext cx="1244327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Квант кончился</a:t>
            </a:r>
            <a:endParaRPr lang="ru-RU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6444208" y="1871151"/>
            <a:ext cx="0" cy="7284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потоков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WinAPI</a:t>
            </a:r>
            <a:r>
              <a:rPr lang="en-US" dirty="0" smtClean="0"/>
              <a:t>: </a:t>
            </a:r>
            <a:r>
              <a:rPr lang="en-US" dirty="0" err="1" smtClean="0"/>
              <a:t>CreateThread</a:t>
            </a:r>
            <a:r>
              <a:rPr lang="en-US" dirty="0" smtClean="0"/>
              <a:t>/</a:t>
            </a:r>
            <a:r>
              <a:rPr lang="en-US" dirty="0" err="1" smtClean="0"/>
              <a:t>TerminateThread</a:t>
            </a:r>
            <a:endParaRPr lang="en-US" dirty="0" smtClean="0"/>
          </a:p>
          <a:p>
            <a:r>
              <a:rPr lang="en-US" dirty="0" smtClean="0"/>
              <a:t>.NET: class Thread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Main(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string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[]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args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{</a:t>
            </a:r>
            <a:endParaRPr lang="ru-RU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B91AF"/>
                </a:solidFill>
                <a:latin typeface="Consolas"/>
              </a:rPr>
              <a:t>  Thread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thread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=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new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/>
              </a:rPr>
              <a:t>Thread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DoA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thread.Start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();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}</a:t>
            </a:r>
            <a:endParaRPr lang="ru-RU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ru-RU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DoA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()</a:t>
            </a: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{</a:t>
            </a:r>
            <a:endParaRPr lang="en-US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Consolas"/>
              </a:rPr>
              <a:t>   …</a:t>
            </a:r>
            <a:endParaRPr lang="ru-RU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4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Пул потоков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WinAPI</a:t>
            </a:r>
            <a:r>
              <a:rPr lang="en-US" dirty="0" smtClean="0"/>
              <a:t>: </a:t>
            </a:r>
            <a:r>
              <a:rPr lang="en-US" dirty="0" err="1" smtClean="0"/>
              <a:t>QueueUserWorkItem</a:t>
            </a:r>
            <a:endParaRPr lang="en-US" dirty="0" smtClean="0"/>
          </a:p>
          <a:p>
            <a:r>
              <a:rPr lang="en-US" dirty="0" smtClean="0"/>
              <a:t>.NET: class </a:t>
            </a:r>
            <a:r>
              <a:rPr lang="en-US" dirty="0" err="1" smtClean="0"/>
              <a:t>ThreadPool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Main(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string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[]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args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2B91AF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2B91AF"/>
                </a:solidFill>
                <a:latin typeface="Consolas"/>
              </a:rPr>
              <a:t>ThreadPool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.QueueUserWorkItem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DoA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}</a:t>
            </a:r>
            <a:endParaRPr lang="ru-RU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ru-RU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DoA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object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state)</a:t>
            </a: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{</a:t>
            </a:r>
            <a:endParaRPr lang="ru-RU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4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.msdn.microsoft.com/dynimg/IC29243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5604"/>
            <a:ext cx="788269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odding.ru/newsimages/2623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7587"/>
            <a:ext cx="6696744" cy="616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7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500" dirty="0" smtClean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25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Consolas"/>
              </a:rPr>
              <a:t>OnClick</a:t>
            </a:r>
            <a:r>
              <a:rPr lang="en-US" sz="2500" dirty="0" smtClean="0">
                <a:solidFill>
                  <a:prstClr val="black"/>
                </a:solidFill>
                <a:latin typeface="Consolas"/>
              </a:rPr>
              <a:t>()</a:t>
            </a:r>
            <a:endParaRPr lang="en-US" sz="2500" dirty="0">
              <a:solidFill>
                <a:prstClr val="black"/>
              </a:solidFill>
              <a:latin typeface="Consolas"/>
            </a:endParaRPr>
          </a:p>
          <a:p>
            <a:pPr marL="0" lvl="0" indent="0">
              <a:buNone/>
            </a:pPr>
            <a:r>
              <a:rPr lang="ru-RU" sz="25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lvl="0" indent="0">
              <a:buNone/>
            </a:pPr>
            <a:r>
              <a:rPr lang="en-US" sz="2500" dirty="0">
                <a:solidFill>
                  <a:srgbClr val="2B91AF"/>
                </a:solidFill>
                <a:latin typeface="Consolas"/>
              </a:rPr>
              <a:t>  </a:t>
            </a:r>
            <a:r>
              <a:rPr lang="en-US" sz="2500" dirty="0" err="1">
                <a:solidFill>
                  <a:srgbClr val="2B91AF"/>
                </a:solidFill>
                <a:latin typeface="Consolas"/>
              </a:rPr>
              <a:t>ThreadPool</a:t>
            </a:r>
            <a:r>
              <a:rPr lang="en-US" sz="2500" dirty="0" err="1">
                <a:solidFill>
                  <a:prstClr val="black"/>
                </a:solidFill>
                <a:latin typeface="Consolas"/>
              </a:rPr>
              <a:t>.QueueUserWorkItem</a:t>
            </a:r>
            <a:r>
              <a:rPr lang="en-US" sz="25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2500" dirty="0" err="1">
                <a:solidFill>
                  <a:prstClr val="black"/>
                </a:solidFill>
                <a:latin typeface="Consolas"/>
              </a:rPr>
              <a:t>DoA</a:t>
            </a:r>
            <a:r>
              <a:rPr lang="en-US" sz="2500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pPr marL="0" lvl="0" indent="0">
              <a:buNone/>
            </a:pPr>
            <a:r>
              <a:rPr lang="ru-RU" sz="25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pPr marL="0" lvl="0" indent="0">
              <a:buNone/>
            </a:pPr>
            <a:endParaRPr lang="ru-RU" sz="2500" dirty="0">
              <a:solidFill>
                <a:prstClr val="black"/>
              </a:solidFill>
              <a:latin typeface="Consolas"/>
            </a:endParaRPr>
          </a:p>
          <a:p>
            <a:pPr marL="0" lvl="0" indent="0">
              <a:buNone/>
            </a:pPr>
            <a:r>
              <a:rPr lang="en-US" sz="2500" dirty="0" smtClean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25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Consolas"/>
              </a:rPr>
              <a:t>DoA</a:t>
            </a:r>
            <a:r>
              <a:rPr lang="en-US" sz="25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2500" dirty="0">
                <a:solidFill>
                  <a:srgbClr val="0000FF"/>
                </a:solidFill>
                <a:latin typeface="Consolas"/>
              </a:rPr>
              <a:t>object</a:t>
            </a:r>
            <a:r>
              <a:rPr lang="en-US" sz="2500" dirty="0">
                <a:solidFill>
                  <a:prstClr val="black"/>
                </a:solidFill>
                <a:latin typeface="Consolas"/>
              </a:rPr>
              <a:t> state)</a:t>
            </a:r>
          </a:p>
          <a:p>
            <a:pPr marL="0" lvl="0" indent="0">
              <a:buNone/>
            </a:pPr>
            <a:r>
              <a:rPr lang="ru-RU" sz="25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lvl="0" indent="0">
              <a:buNone/>
            </a:pPr>
            <a:r>
              <a:rPr lang="ru-RU" sz="2500" dirty="0">
                <a:solidFill>
                  <a:prstClr val="black"/>
                </a:solidFill>
                <a:latin typeface="Consolas"/>
              </a:rPr>
              <a:t>	</a:t>
            </a:r>
            <a:r>
              <a:rPr lang="en-US" sz="2500" dirty="0" err="1">
                <a:solidFill>
                  <a:prstClr val="black"/>
                </a:solidFill>
                <a:latin typeface="Consolas"/>
              </a:rPr>
              <a:t>resultTextBox</a:t>
            </a:r>
            <a:r>
              <a:rPr lang="en-US" sz="2500" dirty="0" err="1" smtClean="0">
                <a:solidFill>
                  <a:prstClr val="black"/>
                </a:solidFill>
                <a:latin typeface="Consolas"/>
              </a:rPr>
              <a:t>.Text</a:t>
            </a:r>
            <a:r>
              <a:rPr lang="en-US" sz="25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500" dirty="0">
                <a:solidFill>
                  <a:prstClr val="black"/>
                </a:solidFill>
                <a:latin typeface="Consolas"/>
              </a:rPr>
              <a:t>= </a:t>
            </a:r>
            <a:r>
              <a:rPr lang="en-US" sz="2500" dirty="0" err="1">
                <a:solidFill>
                  <a:prstClr val="black"/>
                </a:solidFill>
                <a:latin typeface="Consolas"/>
              </a:rPr>
              <a:t>ComputeSmth</a:t>
            </a:r>
            <a:r>
              <a:rPr lang="en-US" sz="2500" dirty="0">
                <a:solidFill>
                  <a:prstClr val="black"/>
                </a:solidFill>
                <a:latin typeface="Consolas"/>
              </a:rPr>
              <a:t>();</a:t>
            </a:r>
            <a:endParaRPr lang="ru-RU" sz="2500" dirty="0">
              <a:solidFill>
                <a:prstClr val="black"/>
              </a:solidFill>
              <a:latin typeface="Consolas"/>
            </a:endParaRPr>
          </a:p>
          <a:p>
            <a:pPr marL="0" lvl="0" indent="0">
              <a:buNone/>
            </a:pPr>
            <a:r>
              <a:rPr lang="ru-RU" sz="2500" dirty="0">
                <a:solidFill>
                  <a:prstClr val="black"/>
                </a:solidFill>
                <a:latin typeface="Consolas"/>
              </a:rPr>
              <a:t>}</a:t>
            </a:r>
            <a:endParaRPr lang="ru-RU" sz="2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988840"/>
            <a:ext cx="19442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Очередь сообщений</a:t>
            </a:r>
            <a:endParaRPr lang="ru-RU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2123728" y="1965995"/>
            <a:ext cx="1512168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Поток окна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5" idx="3"/>
          </p:cNvCxnSpPr>
          <p:nvPr/>
        </p:nvCxnSpPr>
        <p:spPr>
          <a:xfrm>
            <a:off x="3635896" y="2368331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Горизонтальный свиток 2"/>
          <p:cNvSpPr/>
          <p:nvPr/>
        </p:nvSpPr>
        <p:spPr>
          <a:xfrm>
            <a:off x="6516216" y="3861048"/>
            <a:ext cx="1584176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Перерисуй окно</a:t>
            </a: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336554" y="3861048"/>
            <a:ext cx="1368152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Кликнули мышкой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4" idx="2"/>
            <a:endCxn id="6" idx="0"/>
          </p:cNvCxnSpPr>
          <p:nvPr/>
        </p:nvCxnSpPr>
        <p:spPr>
          <a:xfrm flipH="1">
            <a:off x="5020630" y="2924944"/>
            <a:ext cx="1387574" cy="1065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3" idx="0"/>
          </p:cNvCxnSpPr>
          <p:nvPr/>
        </p:nvCxnSpPr>
        <p:spPr>
          <a:xfrm>
            <a:off x="6408204" y="2924944"/>
            <a:ext cx="900100" cy="1065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9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988840"/>
            <a:ext cx="19442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Очередь сообщений</a:t>
            </a:r>
            <a:endParaRPr lang="ru-RU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2123728" y="1965995"/>
            <a:ext cx="1512168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Поток окна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5" idx="3"/>
          </p:cNvCxnSpPr>
          <p:nvPr/>
        </p:nvCxnSpPr>
        <p:spPr>
          <a:xfrm>
            <a:off x="3635896" y="2368331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Горизонтальный свиток 2"/>
          <p:cNvSpPr/>
          <p:nvPr/>
        </p:nvSpPr>
        <p:spPr>
          <a:xfrm>
            <a:off x="4336554" y="3971901"/>
            <a:ext cx="1584176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Перерисуй окно</a:t>
            </a: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156892" y="3971901"/>
            <a:ext cx="1368152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Кликнули мышкой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4" idx="2"/>
            <a:endCxn id="6" idx="0"/>
          </p:cNvCxnSpPr>
          <p:nvPr/>
        </p:nvCxnSpPr>
        <p:spPr>
          <a:xfrm flipH="1">
            <a:off x="2840968" y="2924944"/>
            <a:ext cx="3567236" cy="1176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3" idx="0"/>
          </p:cNvCxnSpPr>
          <p:nvPr/>
        </p:nvCxnSpPr>
        <p:spPr>
          <a:xfrm flipH="1">
            <a:off x="5128642" y="2924944"/>
            <a:ext cx="1279562" cy="1176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Горизонтальный свиток 11"/>
          <p:cNvSpPr/>
          <p:nvPr/>
        </p:nvSpPr>
        <p:spPr>
          <a:xfrm>
            <a:off x="6408204" y="3971901"/>
            <a:ext cx="1584176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Обработай окончание вычисления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4" idx="2"/>
            <a:endCxn id="12" idx="0"/>
          </p:cNvCxnSpPr>
          <p:nvPr/>
        </p:nvCxnSpPr>
        <p:spPr>
          <a:xfrm>
            <a:off x="6408204" y="2924944"/>
            <a:ext cx="792088" cy="1176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2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500" dirty="0" smtClean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5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5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25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Consolas"/>
              </a:rPr>
              <a:t>DoA</a:t>
            </a:r>
            <a:r>
              <a:rPr lang="en-US" sz="25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2500" dirty="0">
                <a:solidFill>
                  <a:srgbClr val="0000FF"/>
                </a:solidFill>
                <a:latin typeface="Consolas"/>
              </a:rPr>
              <a:t>object</a:t>
            </a:r>
            <a:r>
              <a:rPr lang="en-US" sz="2500" dirty="0">
                <a:solidFill>
                  <a:prstClr val="black"/>
                </a:solidFill>
                <a:latin typeface="Consolas"/>
              </a:rPr>
              <a:t> state)</a:t>
            </a:r>
          </a:p>
          <a:p>
            <a:pPr marL="0" lvl="0" indent="0">
              <a:buNone/>
            </a:pPr>
            <a:r>
              <a:rPr lang="ru-RU" sz="2500" dirty="0" smtClean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lvl="0" indent="0">
              <a:buNone/>
            </a:pPr>
            <a:r>
              <a:rPr lang="ru-RU" sz="2500" dirty="0">
                <a:solidFill>
                  <a:prstClr val="black"/>
                </a:solidFill>
                <a:latin typeface="Consolas"/>
              </a:rPr>
              <a:t>	</a:t>
            </a:r>
            <a:r>
              <a:rPr lang="en-US" sz="2500" dirty="0">
                <a:solidFill>
                  <a:prstClr val="black"/>
                </a:solidFill>
                <a:latin typeface="Consolas"/>
              </a:rPr>
              <a:t>_result </a:t>
            </a:r>
            <a:r>
              <a:rPr lang="en-US" sz="2500" dirty="0" smtClean="0">
                <a:solidFill>
                  <a:prstClr val="black"/>
                </a:solidFill>
                <a:latin typeface="Consolas"/>
              </a:rPr>
              <a:t>= </a:t>
            </a:r>
            <a:r>
              <a:rPr lang="en-US" sz="2500" dirty="0" err="1" smtClean="0">
                <a:solidFill>
                  <a:prstClr val="black"/>
                </a:solidFill>
                <a:latin typeface="Consolas"/>
              </a:rPr>
              <a:t>ComputeSmth</a:t>
            </a:r>
            <a:r>
              <a:rPr lang="en-US" sz="2500" dirty="0" smtClean="0">
                <a:solidFill>
                  <a:prstClr val="black"/>
                </a:solidFill>
                <a:latin typeface="Consolas"/>
              </a:rPr>
              <a:t>();</a:t>
            </a:r>
          </a:p>
          <a:p>
            <a:pPr marL="0" lvl="0" indent="0">
              <a:buNone/>
            </a:pPr>
            <a:r>
              <a:rPr lang="en-US" sz="2500" dirty="0">
                <a:solidFill>
                  <a:prstClr val="black"/>
                </a:solidFill>
                <a:latin typeface="Consolas"/>
              </a:rPr>
              <a:t>	</a:t>
            </a:r>
            <a:r>
              <a:rPr lang="en-US" sz="2500" dirty="0" err="1" smtClean="0">
                <a:solidFill>
                  <a:prstClr val="black"/>
                </a:solidFill>
                <a:latin typeface="Consolas"/>
              </a:rPr>
              <a:t>resultTextBox.BeginInvoke</a:t>
            </a:r>
            <a:r>
              <a:rPr lang="en-US" sz="25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2500" dirty="0" err="1" smtClean="0">
                <a:solidFill>
                  <a:prstClr val="black"/>
                </a:solidFill>
                <a:latin typeface="Consolas"/>
              </a:rPr>
              <a:t>SetResult</a:t>
            </a:r>
            <a:r>
              <a:rPr lang="en-US" sz="2500" dirty="0" smtClean="0">
                <a:solidFill>
                  <a:prstClr val="black"/>
                </a:solidFill>
                <a:latin typeface="Consolas"/>
              </a:rPr>
              <a:t>);</a:t>
            </a:r>
            <a:endParaRPr lang="ru-RU" sz="2500" dirty="0">
              <a:solidFill>
                <a:prstClr val="black"/>
              </a:solidFill>
              <a:latin typeface="Consolas"/>
            </a:endParaRPr>
          </a:p>
          <a:p>
            <a:pPr marL="0" lvl="0" indent="0">
              <a:buNone/>
            </a:pPr>
            <a:r>
              <a:rPr lang="ru-RU" sz="2500" dirty="0" smtClean="0">
                <a:solidFill>
                  <a:prstClr val="black"/>
                </a:solidFill>
                <a:latin typeface="Consolas"/>
              </a:rPr>
              <a:t>}</a:t>
            </a:r>
            <a:endParaRPr lang="en-US" sz="2500" dirty="0" smtClean="0">
              <a:solidFill>
                <a:prstClr val="black"/>
              </a:solidFill>
              <a:latin typeface="Consolas"/>
            </a:endParaRPr>
          </a:p>
          <a:p>
            <a:pPr marL="0" lvl="0" indent="0">
              <a:buNone/>
            </a:pPr>
            <a:endParaRPr lang="en-US" sz="2500" dirty="0">
              <a:solidFill>
                <a:prstClr val="black"/>
              </a:solidFill>
              <a:latin typeface="Consolas"/>
            </a:endParaRPr>
          </a:p>
          <a:p>
            <a:pPr marL="0" lvl="0" indent="0">
              <a:buNone/>
            </a:pPr>
            <a:r>
              <a:rPr lang="en-US" sz="25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5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5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25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Consolas"/>
              </a:rPr>
              <a:t>SetResult</a:t>
            </a:r>
            <a:r>
              <a:rPr lang="en-US" sz="25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2500" dirty="0" smtClean="0">
                <a:solidFill>
                  <a:srgbClr val="0000FF"/>
                </a:solidFill>
                <a:latin typeface="Consolas"/>
              </a:rPr>
              <a:t>object</a:t>
            </a:r>
            <a:r>
              <a:rPr lang="en-US" sz="25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500" dirty="0">
                <a:solidFill>
                  <a:prstClr val="black"/>
                </a:solidFill>
                <a:latin typeface="Consolas"/>
              </a:rPr>
              <a:t>state)</a:t>
            </a:r>
          </a:p>
          <a:p>
            <a:pPr marL="0" lvl="0" indent="0">
              <a:buNone/>
            </a:pPr>
            <a:r>
              <a:rPr lang="ru-RU" sz="25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lvl="0" indent="0">
              <a:buNone/>
            </a:pPr>
            <a:r>
              <a:rPr lang="ru-RU" sz="2500" dirty="0">
                <a:solidFill>
                  <a:prstClr val="black"/>
                </a:solidFill>
                <a:latin typeface="Consolas"/>
              </a:rPr>
              <a:t>	</a:t>
            </a:r>
            <a:r>
              <a:rPr lang="en-US" sz="2500" dirty="0" err="1">
                <a:solidFill>
                  <a:prstClr val="black"/>
                </a:solidFill>
                <a:latin typeface="Consolas"/>
              </a:rPr>
              <a:t>resultTextBox</a:t>
            </a:r>
            <a:r>
              <a:rPr lang="en-US" sz="2500" dirty="0" err="1" smtClean="0">
                <a:solidFill>
                  <a:prstClr val="black"/>
                </a:solidFill>
                <a:latin typeface="Consolas"/>
              </a:rPr>
              <a:t>.Text</a:t>
            </a:r>
            <a:r>
              <a:rPr lang="en-US" sz="2500" dirty="0" smtClean="0">
                <a:solidFill>
                  <a:prstClr val="black"/>
                </a:solidFill>
                <a:latin typeface="Consolas"/>
              </a:rPr>
              <a:t> = _result;</a:t>
            </a:r>
            <a:endParaRPr lang="ru-RU" sz="2500" dirty="0">
              <a:solidFill>
                <a:prstClr val="black"/>
              </a:solidFill>
              <a:latin typeface="Consolas"/>
            </a:endParaRPr>
          </a:p>
          <a:p>
            <a:pPr marL="0" lvl="0" indent="0">
              <a:buNone/>
            </a:pPr>
            <a:r>
              <a:rPr lang="ru-RU" sz="2500" dirty="0">
                <a:solidFill>
                  <a:prstClr val="black"/>
                </a:solidFill>
                <a:latin typeface="Consolas"/>
              </a:rPr>
              <a:t>}</a:t>
            </a:r>
            <a:endParaRPr lang="ru-RU" sz="2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2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hoto of the Therac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60"/>
            <a:ext cx="843885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Поморгаем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err="1" smtClean="0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1900" dirty="0">
                <a:solidFill>
                  <a:prstClr val="black"/>
                </a:solidFill>
                <a:latin typeface="Consolas"/>
              </a:rPr>
              <a:t> main()</a:t>
            </a:r>
          </a:p>
          <a:p>
            <a:pPr marL="0" indent="0">
              <a:buNone/>
            </a:pPr>
            <a:r>
              <a:rPr lang="ru-RU" sz="19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sz="19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1900" dirty="0" smtClean="0">
                <a:solidFill>
                  <a:srgbClr val="0000FF"/>
                </a:solidFill>
                <a:latin typeface="Consolas"/>
              </a:rPr>
              <a:t>while</a:t>
            </a:r>
            <a:r>
              <a:rPr lang="en-US" sz="19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900" dirty="0" smtClean="0">
                <a:solidFill>
                  <a:srgbClr val="0000FF"/>
                </a:solidFill>
                <a:latin typeface="Consolas"/>
              </a:rPr>
              <a:t>true</a:t>
            </a:r>
            <a:r>
              <a:rPr lang="en-US" sz="1900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ru-RU" sz="1900" dirty="0">
                <a:solidFill>
                  <a:prstClr val="black"/>
                </a:solidFill>
                <a:latin typeface="Consolas"/>
              </a:rPr>
              <a:t>  {</a:t>
            </a:r>
          </a:p>
          <a:p>
            <a:pPr marL="0" indent="0">
              <a:buNone/>
            </a:pPr>
            <a:r>
              <a:rPr lang="en-US" sz="19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900" dirty="0" err="1">
                <a:solidFill>
                  <a:prstClr val="black"/>
                </a:solidFill>
                <a:latin typeface="Consolas"/>
              </a:rPr>
              <a:t>EnableLedOne</a:t>
            </a:r>
            <a:r>
              <a:rPr lang="en-US" sz="1900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sz="19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900" dirty="0" err="1">
                <a:solidFill>
                  <a:prstClr val="black"/>
                </a:solidFill>
                <a:latin typeface="Consolas"/>
              </a:rPr>
              <a:t>DisableLedOne</a:t>
            </a:r>
            <a:r>
              <a:rPr lang="en-US" sz="1900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ru-RU" sz="1900" dirty="0">
                <a:solidFill>
                  <a:prstClr val="black"/>
                </a:solidFill>
                <a:latin typeface="Consolas"/>
              </a:rPr>
              <a:t>  }</a:t>
            </a:r>
          </a:p>
          <a:p>
            <a:pPr marL="0" indent="0">
              <a:buNone/>
            </a:pPr>
            <a:r>
              <a:rPr lang="ru-RU" sz="19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5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</a:t>
            </a:r>
            <a:r>
              <a:rPr lang="ru-RU" dirty="0" err="1" smtClean="0"/>
              <a:t>многопоточности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Проблемы корректности</a:t>
            </a:r>
          </a:p>
          <a:p>
            <a:r>
              <a:rPr lang="ru-RU" dirty="0" smtClean="0"/>
              <a:t>Проблемы живучести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2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Состояние гонки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nsolas"/>
              </a:rPr>
              <a:t> </a:t>
            </a:r>
            <a:r>
              <a:rPr lang="en-US" dirty="0" smtClean="0">
                <a:latin typeface="Consolas"/>
              </a:rPr>
              <a:t>_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++;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/>
              <a:t>MOV EAX , </a:t>
            </a:r>
            <a:r>
              <a:rPr lang="en-US" dirty="0" smtClean="0"/>
              <a:t>[_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INC EAX</a:t>
            </a:r>
          </a:p>
          <a:p>
            <a:pPr marL="0" indent="0">
              <a:buNone/>
            </a:pPr>
            <a:r>
              <a:rPr lang="en-US" dirty="0"/>
              <a:t>MOV [ </a:t>
            </a:r>
            <a:r>
              <a:rPr lang="en-US" dirty="0" smtClean="0"/>
              <a:t>_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] , </a:t>
            </a:r>
            <a:r>
              <a:rPr lang="en-US" dirty="0" smtClean="0"/>
              <a:t>EAX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0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«Одновременное» выполнение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746648" cy="420506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dirty="0" smtClean="0">
                <a:solidFill>
                  <a:prstClr val="black"/>
                </a:solidFill>
              </a:rPr>
              <a:t>Поток 1</a:t>
            </a: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MOV </a:t>
            </a:r>
            <a:r>
              <a:rPr lang="en-US" dirty="0">
                <a:solidFill>
                  <a:prstClr val="black"/>
                </a:solidFill>
              </a:rPr>
              <a:t>EAX , [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]</a:t>
            </a:r>
          </a:p>
          <a:p>
            <a:pPr marL="0" lvl="0" indent="0"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INC </a:t>
            </a:r>
            <a:r>
              <a:rPr lang="en-US" dirty="0">
                <a:solidFill>
                  <a:prstClr val="black"/>
                </a:solidFill>
              </a:rPr>
              <a:t>EAX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MOV [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] , EAX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1556792"/>
            <a:ext cx="3168352" cy="472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</a:rPr>
              <a:t>Поток 2</a:t>
            </a:r>
          </a:p>
          <a:p>
            <a:pPr>
              <a:spcBef>
                <a:spcPct val="20000"/>
              </a:spcBef>
            </a:pPr>
            <a:endParaRPr lang="ru-RU" sz="3200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</a:pPr>
            <a:endParaRPr lang="ru-RU" sz="3200" dirty="0" smtClean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MOV </a:t>
            </a:r>
            <a:r>
              <a:rPr lang="en-US" sz="3200" dirty="0">
                <a:solidFill>
                  <a:prstClr val="black"/>
                </a:solidFill>
              </a:rPr>
              <a:t>EAX , [ </a:t>
            </a:r>
            <a:r>
              <a:rPr lang="en-US" sz="3200" dirty="0" err="1">
                <a:solidFill>
                  <a:prstClr val="black"/>
                </a:solidFill>
              </a:rPr>
              <a:t>i</a:t>
            </a:r>
            <a:r>
              <a:rPr lang="en-US" sz="3200" dirty="0">
                <a:solidFill>
                  <a:prstClr val="black"/>
                </a:solidFill>
              </a:rPr>
              <a:t> ]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INC EAX</a:t>
            </a:r>
          </a:p>
          <a:p>
            <a:pPr>
              <a:spcBef>
                <a:spcPct val="20000"/>
              </a:spcBef>
            </a:pPr>
            <a:endParaRPr lang="ru-RU" sz="3200" dirty="0" smtClean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</a:pPr>
            <a:endParaRPr lang="ru-RU" sz="3200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MOV </a:t>
            </a:r>
            <a:r>
              <a:rPr lang="en-US" sz="3200" dirty="0">
                <a:solidFill>
                  <a:prstClr val="black"/>
                </a:solidFill>
              </a:rPr>
              <a:t>[ </a:t>
            </a:r>
            <a:r>
              <a:rPr lang="en-US" sz="3200" dirty="0" err="1">
                <a:solidFill>
                  <a:prstClr val="black"/>
                </a:solidFill>
              </a:rPr>
              <a:t>i</a:t>
            </a:r>
            <a:r>
              <a:rPr lang="en-US" sz="3200" dirty="0">
                <a:solidFill>
                  <a:prstClr val="black"/>
                </a:solidFill>
              </a:rPr>
              <a:t> ] , EAX</a:t>
            </a:r>
            <a:endParaRPr lang="ru-RU" sz="3200" dirty="0">
              <a:solidFill>
                <a:prstClr val="black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812360" y="1700808"/>
            <a:ext cx="0" cy="4680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56376" y="609329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7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Многопроцессорная машина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772816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Процессор 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1772816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Процессор 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5661248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Память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3717032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Кэш 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3717032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Кэш 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32172" y="47759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 = 2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059832" y="4869160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716016" y="4797152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5988" y="4777202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 = 2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547664" y="278092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596336" y="278092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1732" y="306431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 = 2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596336" y="306431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 = 2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699792" y="278092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372200" y="278092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71932" y="303204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 = 3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372200" y="2977443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 = 3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5220072" y="4797152"/>
            <a:ext cx="115212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195736" y="4869160"/>
            <a:ext cx="1151995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52252" y="527834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 = 3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2209178" y="509368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 =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2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Многопроцессорная машина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772816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Процессор 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1772816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Процессор 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5661248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Память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3717032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Кэш 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3717032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Кэш 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172" y="47759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 = 2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059832" y="4869160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716016" y="4797152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5988" y="4777202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 = 2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547664" y="278092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596336" y="278092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1732" y="306431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 = 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96336" y="306431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 = 2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699792" y="278092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372200" y="278092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71932" y="303204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 = 3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2200" y="2977443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 = 3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5220072" y="4797152"/>
            <a:ext cx="115212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195736" y="4869160"/>
            <a:ext cx="1151995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52252" y="527834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 = 3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09178" y="509368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 = 3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6" name="Прямая со стрелкой 5"/>
          <p:cNvCxnSpPr>
            <a:stCxn id="8" idx="3"/>
            <a:endCxn id="9" idx="1"/>
          </p:cNvCxnSpPr>
          <p:nvPr/>
        </p:nvCxnSpPr>
        <p:spPr>
          <a:xfrm>
            <a:off x="3059832" y="4221088"/>
            <a:ext cx="30963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9416" y="3851756"/>
            <a:ext cx="215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Когерентность кэша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7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Последовательное выполнение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20506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dirty="0" smtClean="0">
                <a:solidFill>
                  <a:prstClr val="black"/>
                </a:solidFill>
              </a:rPr>
              <a:t>Поток 1</a:t>
            </a:r>
            <a:endParaRPr lang="en-US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Consolas"/>
              </a:rPr>
              <a:t>Enter()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MOV </a:t>
            </a:r>
            <a:r>
              <a:rPr lang="en-US" dirty="0">
                <a:solidFill>
                  <a:prstClr val="black"/>
                </a:solidFill>
              </a:rPr>
              <a:t>EAX , [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]</a:t>
            </a:r>
            <a:endParaRPr lang="ru-RU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INC </a:t>
            </a:r>
            <a:r>
              <a:rPr lang="en-US" dirty="0">
                <a:solidFill>
                  <a:prstClr val="black"/>
                </a:solidFill>
              </a:rPr>
              <a:t>EAX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MOV [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] , EAX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 smtClean="0"/>
              <a:t>Exit()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1556792"/>
            <a:ext cx="3168352" cy="531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</a:rPr>
              <a:t>Поток 2</a:t>
            </a:r>
          </a:p>
          <a:p>
            <a:pPr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Enter()</a:t>
            </a:r>
            <a:endParaRPr lang="ru-RU" sz="3200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</a:pPr>
            <a:endParaRPr lang="ru-RU" sz="3200" dirty="0" smtClean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</a:pPr>
            <a:endParaRPr lang="en-US" sz="3200" dirty="0" smtClean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</a:pPr>
            <a:endParaRPr lang="en-US" sz="3200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</a:pPr>
            <a:endParaRPr lang="en-US" sz="3200" dirty="0" smtClean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INC EAX</a:t>
            </a:r>
          </a:p>
          <a:p>
            <a:pPr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MOV </a:t>
            </a:r>
            <a:r>
              <a:rPr lang="en-US" sz="3200" dirty="0">
                <a:solidFill>
                  <a:prstClr val="black"/>
                </a:solidFill>
              </a:rPr>
              <a:t>EAX , [ </a:t>
            </a:r>
            <a:r>
              <a:rPr lang="en-US" sz="3200" dirty="0" err="1">
                <a:solidFill>
                  <a:prstClr val="black"/>
                </a:solidFill>
              </a:rPr>
              <a:t>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]</a:t>
            </a:r>
            <a:endParaRPr lang="ru-RU" sz="3200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MOV </a:t>
            </a:r>
            <a:r>
              <a:rPr lang="en-US" sz="3200" dirty="0">
                <a:solidFill>
                  <a:prstClr val="black"/>
                </a:solidFill>
              </a:rPr>
              <a:t>[ </a:t>
            </a:r>
            <a:r>
              <a:rPr lang="en-US" sz="3200" dirty="0" err="1">
                <a:solidFill>
                  <a:prstClr val="black"/>
                </a:solidFill>
              </a:rPr>
              <a:t>i</a:t>
            </a:r>
            <a:r>
              <a:rPr lang="en-US" sz="3200" dirty="0">
                <a:solidFill>
                  <a:prstClr val="black"/>
                </a:solidFill>
              </a:rPr>
              <a:t> ] , EAX</a:t>
            </a:r>
            <a:endParaRPr lang="ru-RU" sz="3200" dirty="0">
              <a:solidFill>
                <a:prstClr val="black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812360" y="1700808"/>
            <a:ext cx="0" cy="4680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56376" y="609329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Критический регион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dirty="0" smtClean="0">
                <a:solidFill>
                  <a:prstClr val="black"/>
                </a:solidFill>
                <a:latin typeface="Consolas"/>
              </a:rPr>
              <a:t>…</a:t>
            </a:r>
          </a:p>
          <a:p>
            <a:pPr marL="0" lvl="0" indent="0">
              <a:buNone/>
            </a:pPr>
            <a:r>
              <a:rPr lang="en-US" sz="2800" dirty="0" err="1" smtClean="0">
                <a:solidFill>
                  <a:prstClr val="black"/>
                </a:solidFill>
                <a:latin typeface="Consolas"/>
              </a:rPr>
              <a:t>EnterCriticalRegion</a:t>
            </a:r>
            <a:r>
              <a:rPr lang="en-US" sz="2800" dirty="0" smtClean="0">
                <a:solidFill>
                  <a:prstClr val="black"/>
                </a:solidFill>
                <a:latin typeface="Consolas"/>
              </a:rPr>
              <a:t>()</a:t>
            </a:r>
            <a:endParaRPr lang="ru-RU" sz="2800" dirty="0" smtClean="0">
              <a:solidFill>
                <a:prstClr val="black"/>
              </a:solidFill>
              <a:latin typeface="Consolas"/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prstClr val="black"/>
                </a:solidFill>
                <a:latin typeface="Consolas"/>
              </a:rPr>
              <a:t>_</a:t>
            </a:r>
            <a:r>
              <a:rPr lang="en-US" sz="2800" dirty="0" err="1" smtClean="0">
                <a:solidFill>
                  <a:prstClr val="black"/>
                </a:solidFill>
                <a:latin typeface="Consolas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Consolas"/>
              </a:rPr>
              <a:t>++;</a:t>
            </a:r>
            <a:endParaRPr lang="ru-RU" sz="2800" dirty="0" smtClean="0">
              <a:solidFill>
                <a:prstClr val="black"/>
              </a:solidFill>
              <a:latin typeface="Consolas"/>
            </a:endParaRPr>
          </a:p>
          <a:p>
            <a:pPr marL="0" lvl="0" indent="0">
              <a:buNone/>
            </a:pPr>
            <a:r>
              <a:rPr lang="en-US" sz="2800" dirty="0" err="1" smtClean="0">
                <a:solidFill>
                  <a:prstClr val="black"/>
                </a:solidFill>
                <a:latin typeface="Consolas"/>
              </a:rPr>
              <a:t>LeaveCriticalRegion</a:t>
            </a:r>
            <a:r>
              <a:rPr lang="ru-RU" sz="2800" dirty="0" smtClean="0">
                <a:solidFill>
                  <a:prstClr val="black"/>
                </a:solidFill>
                <a:latin typeface="Consolas"/>
              </a:rPr>
              <a:t>()</a:t>
            </a:r>
            <a:endParaRPr lang="en-US" sz="2800" dirty="0" smtClean="0">
              <a:solidFill>
                <a:prstClr val="black"/>
              </a:solidFill>
              <a:latin typeface="Consolas"/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prstClr val="black"/>
                </a:solidFill>
                <a:latin typeface="Consolas"/>
              </a:rPr>
              <a:t>…</a:t>
            </a:r>
            <a:endParaRPr lang="en-US" sz="2500" dirty="0">
              <a:solidFill>
                <a:prstClr val="black"/>
              </a:solidFill>
              <a:latin typeface="Consola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6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Критический регион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taken = 0;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EnterCriticalRegion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()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(taken != 0) 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  {}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taken = 1;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LeaveCriticalRegion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()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taken = 0;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5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0.liveinternet.ru/images/attach/b/0/16580/16580627_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4232"/>
            <a:ext cx="7776864" cy="614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9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Строгое чередование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latin typeface="Consolas"/>
              </a:rPr>
              <a:t>const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N = 2;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turn = 0;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EnterCriticalRegion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(turn !=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)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  {}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endParaRPr lang="ru-RU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LeaveCriticalRegion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turn = (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+ 1) % N;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6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Поморгаем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Delay(</a:t>
            </a:r>
            <a:r>
              <a:rPr lang="en-US" sz="2400" dirty="0" err="1" smtClean="0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ms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nn-NO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nn-NO" sz="2400" dirty="0" smtClean="0">
                <a:solidFill>
                  <a:srgbClr val="0000FF"/>
                </a:solidFill>
                <a:latin typeface="Consolas"/>
              </a:rPr>
              <a:t>for</a:t>
            </a:r>
            <a:r>
              <a:rPr lang="nn-NO" sz="24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nn-NO" sz="2400" dirty="0" smtClean="0">
                <a:solidFill>
                  <a:srgbClr val="0000FF"/>
                </a:solidFill>
                <a:latin typeface="Consolas"/>
              </a:rPr>
              <a:t>int</a:t>
            </a:r>
            <a:r>
              <a:rPr lang="nn-NO" sz="2400" dirty="0">
                <a:solidFill>
                  <a:prstClr val="black"/>
                </a:solidFill>
                <a:latin typeface="Consolas"/>
              </a:rPr>
              <a:t> i = 0; i &lt; ms * k ; i++){}</a:t>
            </a:r>
          </a:p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endParaRPr lang="ru-RU" sz="24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nsolas"/>
              </a:rPr>
              <a:t>main()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nsolas"/>
              </a:rPr>
              <a:t>while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2400" dirty="0" smtClean="0">
                <a:solidFill>
                  <a:srgbClr val="0000FF"/>
                </a:solidFill>
                <a:latin typeface="Consolas"/>
              </a:rPr>
              <a:t>true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  <a:latin typeface="Consolas"/>
              </a:rPr>
              <a:t> 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EnableLedOne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400" dirty="0" smtClean="0">
                <a:solidFill>
                  <a:prstClr val="black"/>
                </a:solidFill>
                <a:latin typeface="Consolas"/>
              </a:rPr>
              <a:t>Delay(300);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DisableLedOne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400" dirty="0" smtClean="0">
                <a:solidFill>
                  <a:prstClr val="black"/>
                </a:solidFill>
                <a:latin typeface="Consolas"/>
              </a:rPr>
              <a:t>Delay(900);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  <a:latin typeface="Consolas"/>
              </a:rPr>
              <a:t>  }</a:t>
            </a:r>
          </a:p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endParaRPr lang="ru-RU" sz="2000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1081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ru-RU" dirty="0" err="1" smtClean="0"/>
              <a:t>Петерсона</a:t>
            </a:r>
            <a:r>
              <a:rPr lang="ru-RU" dirty="0" smtClean="0"/>
              <a:t>(1981)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latin typeface="Consolas"/>
              </a:rPr>
              <a:t>bool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flags[2];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turn = 0;</a:t>
            </a:r>
          </a:p>
          <a:p>
            <a:pPr marL="0" indent="0">
              <a:buNone/>
            </a:pPr>
            <a:endParaRPr lang="ru-RU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EnterCriticalRegion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flags [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] =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true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;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turn = 1 -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;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( 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flags[1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-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] &amp;&amp; turn !=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)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  {}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endParaRPr lang="ru-RU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LeaveCriticalRegion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flags [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] =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false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1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US" dirty="0" smtClean="0"/>
              <a:t>CAS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long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CompareExchange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long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*Destination, </a:t>
            </a:r>
            <a:endParaRPr lang="en-US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long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Exchange, 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	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long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Comparand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/>
              </a:rPr>
              <a:t>int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taken = 0;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EnterCriticalRegion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()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while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( 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CompareExchange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((&amp;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taken ,1 , 0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))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  {}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endParaRPr lang="ru-RU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LeaveCriticalRegion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()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  taken = 0;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0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Interlocked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latin typeface="Consolas"/>
              </a:rPr>
              <a:t>Interlocked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.Increment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ref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_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9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black"/>
                </a:solidFill>
              </a:rPr>
              <a:t>Mutex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/>
              </a:rPr>
              <a:t>Mutex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_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mutex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new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/>
              </a:rPr>
              <a:t>Mutex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endParaRPr lang="ru-RU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DoA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object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state)</a:t>
            </a: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{</a:t>
            </a:r>
            <a:endParaRPr lang="ru-RU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</a:rPr>
              <a:t>  _</a:t>
            </a:r>
            <a:r>
              <a:rPr lang="en-US" dirty="0" err="1">
                <a:latin typeface="Consolas"/>
              </a:rPr>
              <a:t>mutex.WaitOne</a:t>
            </a:r>
            <a:r>
              <a:rPr lang="en-US" dirty="0"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Consolas"/>
              </a:rPr>
              <a:t>  _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++;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Consolas"/>
              </a:rPr>
              <a:t>  _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mutex.ReleaseMutex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();  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8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EnterCriticalRegion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()</a:t>
            </a:r>
          </a:p>
          <a:p>
            <a:pPr marL="0" indent="0">
              <a:buNone/>
            </a:pPr>
            <a:r>
              <a:rPr lang="ru-RU" sz="20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nsolas"/>
              </a:rPr>
              <a:t>  for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 = 0;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 &lt; 1000 &amp;&amp; 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olas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	!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CompareExchange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((&amp;taken ,1 , 0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)) ;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++)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  </a:t>
            </a:r>
            <a:r>
              <a:rPr lang="ru-RU" sz="2000" dirty="0" smtClean="0">
                <a:solidFill>
                  <a:prstClr val="black"/>
                </a:solidFill>
                <a:latin typeface="Consolas"/>
              </a:rPr>
              <a:t>{}</a:t>
            </a:r>
            <a:endParaRPr lang="en-US" sz="2000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  if(taken == 0)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  {</a:t>
            </a:r>
            <a:endParaRPr lang="ru-RU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latin typeface="Consolas"/>
              </a:rPr>
              <a:t> </a:t>
            </a:r>
            <a:r>
              <a:rPr lang="en-US" sz="2000" dirty="0" smtClean="0">
                <a:latin typeface="Consolas"/>
              </a:rPr>
              <a:t>   _</a:t>
            </a:r>
            <a:r>
              <a:rPr lang="en-US" sz="2000" dirty="0" err="1">
                <a:latin typeface="Consolas"/>
              </a:rPr>
              <a:t>mutex.WaitOne</a:t>
            </a:r>
            <a:r>
              <a:rPr lang="en-US" sz="2000" dirty="0" smtClean="0"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sz="2000" dirty="0" smtClean="0">
                <a:latin typeface="Consolas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</a:rPr>
              <a:t>}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6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</a:rPr>
              <a:t>private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object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_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lockObject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endParaRPr lang="ru-RU" sz="1600" dirty="0" smtClean="0">
              <a:solidFill>
                <a:srgbClr val="0000FF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DoA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object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state)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prstClr val="black"/>
                </a:solidFill>
                <a:latin typeface="Consolas"/>
              </a:rPr>
              <a:t>{</a:t>
            </a:r>
            <a:endParaRPr lang="ru-RU" sz="16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 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lock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(_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lockObject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prstClr val="black"/>
                </a:solidFill>
                <a:latin typeface="Consolas"/>
              </a:rPr>
              <a:t>     </a:t>
            </a:r>
            <a:r>
              <a:rPr lang="ru-RU" sz="16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sz="1600" dirty="0">
                <a:solidFill>
                  <a:prstClr val="black"/>
                </a:solidFill>
                <a:latin typeface="Consolas"/>
              </a:rPr>
              <a:t>         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ThreadUnsafeOperation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();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prstClr val="black"/>
                </a:solidFill>
                <a:latin typeface="Consolas"/>
              </a:rPr>
              <a:t>     </a:t>
            </a:r>
            <a:r>
              <a:rPr lang="ru-RU" sz="16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prstClr val="black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endParaRPr lang="ru-RU" sz="16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WinAPI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: </a:t>
            </a:r>
            <a:r>
              <a:rPr lang="pt-BR" sz="1600" dirty="0" smtClean="0"/>
              <a:t>EnterCriticalSection/LeaveCriticalSection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368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Неблокирующая синхронизация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064896" cy="3550794"/>
          </a:xfrm>
        </p:spPr>
      </p:pic>
    </p:spTree>
    <p:extLst>
      <p:ext uri="{BB962C8B-B14F-4D97-AF65-F5344CB8AC3E}">
        <p14:creationId xmlns:p14="http://schemas.microsoft.com/office/powerpoint/2010/main" val="30510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Фокус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Consolas"/>
              </a:rPr>
              <a:t>flags[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] =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true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Consolas"/>
              </a:rPr>
              <a:t>turn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= 1 -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/>
              </a:rPr>
              <a:t>while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(flags[1 -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] &amp;&amp; turn !=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{ </a:t>
            </a:r>
            <a:r>
              <a:rPr lang="ru-RU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4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Фокус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Consolas"/>
              </a:rPr>
              <a:t>flags[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] =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true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Consolas"/>
              </a:rPr>
              <a:t>turn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= 1 -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/>
              </a:rPr>
              <a:t>int</a:t>
            </a:r>
            <a:r>
              <a:rPr lang="ru-RU" dirty="0" smtClean="0">
                <a:solidFill>
                  <a:srgbClr val="0000FF"/>
                </a:solidFill>
                <a:latin typeface="Consolas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tmp1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 = 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flags[1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-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]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tmp2 = turn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!= 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I</a:t>
            </a:r>
            <a:endParaRPr lang="ru-RU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…</a:t>
            </a:r>
            <a:endParaRPr lang="ru-RU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5829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Фокус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Consolas"/>
              </a:rPr>
              <a:t>flags[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] =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true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/>
              </a:rPr>
              <a:t>int</a:t>
            </a:r>
            <a:r>
              <a:rPr lang="ru-RU" dirty="0" smtClean="0">
                <a:solidFill>
                  <a:srgbClr val="0000FF"/>
                </a:solidFill>
                <a:latin typeface="Consolas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tmp1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 = 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flags[1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-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]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Consolas"/>
              </a:rPr>
              <a:t>…</a:t>
            </a:r>
            <a:endParaRPr lang="ru-RU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1084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Одна лампочка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83568" y="3622895"/>
            <a:ext cx="7560840" cy="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547664" y="3214046"/>
            <a:ext cx="0" cy="8189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95736" y="3214053"/>
            <a:ext cx="0" cy="8189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139952" y="3214061"/>
            <a:ext cx="0" cy="8189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860032" y="3214045"/>
            <a:ext cx="0" cy="8189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732240" y="3213427"/>
            <a:ext cx="0" cy="8189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400576" y="3213426"/>
            <a:ext cx="0" cy="8189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91680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r>
              <a:rPr lang="en-US" dirty="0" smtClean="0"/>
              <a:t>0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059832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r>
              <a:rPr lang="en-US" dirty="0" smtClean="0"/>
              <a:t>0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254636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r>
              <a:rPr lang="en-US" dirty="0" smtClean="0"/>
              <a:t>0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652120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r>
              <a:rPr lang="en-US" dirty="0" smtClean="0"/>
              <a:t>0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876256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</a:t>
            </a:r>
            <a:r>
              <a:rPr lang="en-US" dirty="0" smtClean="0"/>
              <a:t>0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547664" y="3211959"/>
            <a:ext cx="6480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139952" y="3213426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860032" y="3212725"/>
            <a:ext cx="18722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732240" y="3214045"/>
            <a:ext cx="6683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195736" y="3212725"/>
            <a:ext cx="19442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113603" y="378904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ru-RU" dirty="0" smtClean="0"/>
              <a:t>(</a:t>
            </a:r>
            <a:r>
              <a:rPr lang="ru-RU" dirty="0" err="1" smtClean="0"/>
              <a:t>мс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3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Фокус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41764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CPU1</a:t>
            </a:r>
          </a:p>
          <a:p>
            <a:pPr algn="ctr"/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onsolas"/>
              </a:rPr>
              <a:t>flags[0] 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=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true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 err="1" smtClean="0">
                <a:solidFill>
                  <a:srgbClr val="0000FF"/>
                </a:solidFill>
                <a:latin typeface="Consolas"/>
              </a:rPr>
              <a:t>int</a:t>
            </a:r>
            <a:r>
              <a:rPr lang="ru-RU" sz="2400" dirty="0" smtClean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tmp1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 = </a:t>
            </a:r>
            <a:r>
              <a:rPr lang="en-US" sz="2400" dirty="0" smtClean="0">
                <a:solidFill>
                  <a:prstClr val="black"/>
                </a:solidFill>
                <a:latin typeface="Consolas"/>
              </a:rPr>
              <a:t>flags[1]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Consolas"/>
              </a:rPr>
              <a:t>…</a:t>
            </a:r>
            <a:endParaRPr lang="ru-RU" sz="2400" dirty="0">
              <a:solidFill>
                <a:prstClr val="black"/>
              </a:solidFill>
              <a:latin typeface="Consolas"/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5" y="1412776"/>
            <a:ext cx="42484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CPU2</a:t>
            </a:r>
          </a:p>
          <a:p>
            <a:pPr algn="ctr"/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onsolas"/>
              </a:rPr>
              <a:t>flags[1] 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=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true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 err="1" smtClean="0">
                <a:solidFill>
                  <a:srgbClr val="0000FF"/>
                </a:solidFill>
                <a:latin typeface="Consolas"/>
              </a:rPr>
              <a:t>int</a:t>
            </a:r>
            <a:r>
              <a:rPr lang="ru-RU" sz="2400" dirty="0" smtClean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tmp1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 = 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flags[</a:t>
            </a:r>
            <a:r>
              <a:rPr lang="en-US" sz="2400" dirty="0" smtClean="0">
                <a:solidFill>
                  <a:prstClr val="black"/>
                </a:solidFill>
                <a:latin typeface="Consolas"/>
              </a:rPr>
              <a:t>0]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Consolas"/>
              </a:rPr>
              <a:t>…</a:t>
            </a:r>
            <a:endParaRPr lang="ru-RU" sz="2400" dirty="0">
              <a:solidFill>
                <a:prstClr val="black"/>
              </a:solidFill>
              <a:latin typeface="Consolas"/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Фокус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41764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CPU1</a:t>
            </a:r>
          </a:p>
          <a:p>
            <a:pPr algn="ctr"/>
            <a:endParaRPr lang="en-US" sz="2400" dirty="0"/>
          </a:p>
          <a:p>
            <a:r>
              <a:rPr lang="en-US" sz="2400" dirty="0" smtClean="0">
                <a:solidFill>
                  <a:prstClr val="black"/>
                </a:solidFill>
                <a:latin typeface="Consolas"/>
              </a:rPr>
              <a:t>flags[0] 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=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true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 err="1" smtClean="0">
                <a:solidFill>
                  <a:srgbClr val="0000FF"/>
                </a:solidFill>
                <a:latin typeface="Consolas"/>
              </a:rPr>
              <a:t>int</a:t>
            </a:r>
            <a:r>
              <a:rPr lang="ru-RU" sz="2400" dirty="0" smtClean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tmp1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 = </a:t>
            </a:r>
            <a:r>
              <a:rPr lang="en-US" sz="2400" dirty="0" smtClean="0">
                <a:solidFill>
                  <a:prstClr val="black"/>
                </a:solidFill>
                <a:latin typeface="Consolas"/>
              </a:rPr>
              <a:t>flags[1]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Consolas"/>
              </a:rPr>
              <a:t>…</a:t>
            </a:r>
            <a:endParaRPr lang="ru-RU" sz="2400" dirty="0">
              <a:solidFill>
                <a:prstClr val="black"/>
              </a:solidFill>
              <a:latin typeface="Consolas"/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8025" y="1412776"/>
            <a:ext cx="42484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CPU2</a:t>
            </a:r>
          </a:p>
          <a:p>
            <a:pPr algn="ctr"/>
            <a:endParaRPr lang="en-US" sz="2400" dirty="0"/>
          </a:p>
          <a:p>
            <a:r>
              <a:rPr lang="en-US" sz="2400" dirty="0" smtClean="0">
                <a:solidFill>
                  <a:prstClr val="black"/>
                </a:solidFill>
                <a:latin typeface="Consolas"/>
              </a:rPr>
              <a:t>flags[1] 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=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true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 err="1" smtClean="0">
                <a:solidFill>
                  <a:srgbClr val="0000FF"/>
                </a:solidFill>
                <a:latin typeface="Consolas"/>
              </a:rPr>
              <a:t>int</a:t>
            </a:r>
            <a:r>
              <a:rPr lang="ru-RU" sz="2400" dirty="0" smtClean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tmp1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 = 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flags</a:t>
            </a:r>
            <a:r>
              <a:rPr lang="en-US" sz="2400" dirty="0" smtClean="0">
                <a:solidFill>
                  <a:srgbClr val="0000FF"/>
                </a:solidFill>
                <a:latin typeface="Consolas"/>
              </a:rPr>
              <a:t>[</a:t>
            </a:r>
            <a:r>
              <a:rPr lang="en-US" sz="2400" dirty="0" smtClean="0">
                <a:solidFill>
                  <a:prstClr val="black"/>
                </a:solidFill>
                <a:latin typeface="Consolas"/>
              </a:rPr>
              <a:t>0]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Consolas"/>
              </a:rPr>
              <a:t>…</a:t>
            </a:r>
            <a:endParaRPr lang="ru-RU" sz="2400" dirty="0">
              <a:solidFill>
                <a:prstClr val="black"/>
              </a:solidFill>
              <a:latin typeface="Consolas"/>
            </a:endParaRPr>
          </a:p>
          <a:p>
            <a:pPr algn="ctr"/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347864" y="2348880"/>
            <a:ext cx="1584176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419872" y="2348880"/>
            <a:ext cx="1368153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6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Многопроцессорная машина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772816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Процессор 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1772816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Процессор 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5661248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Память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3717032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Кэш 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3717032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Кэш 2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059832" y="4869160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716016" y="4797152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547664" y="278092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596336" y="278092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699792" y="278092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372200" y="278092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5220072" y="4797152"/>
            <a:ext cx="115212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195736" y="4869160"/>
            <a:ext cx="1151995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338975" y="3686254"/>
            <a:ext cx="2300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flags[0] =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true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347731" y="4325034"/>
            <a:ext cx="2300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flags[1] 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=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true</a:t>
            </a:r>
            <a:endParaRPr lang="ru-RU" sz="2000" dirty="0"/>
          </a:p>
        </p:txBody>
      </p:sp>
      <p:cxnSp>
        <p:nvCxnSpPr>
          <p:cNvPr id="14" name="Прямая со стрелкой 13"/>
          <p:cNvCxnSpPr>
            <a:endCxn id="3" idx="1"/>
          </p:cNvCxnSpPr>
          <p:nvPr/>
        </p:nvCxnSpPr>
        <p:spPr>
          <a:xfrm>
            <a:off x="3059832" y="3886309"/>
            <a:ext cx="2791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639605" y="3886309"/>
            <a:ext cx="2791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29" idx="3"/>
          </p:cNvCxnSpPr>
          <p:nvPr/>
        </p:nvCxnSpPr>
        <p:spPr>
          <a:xfrm flipH="1">
            <a:off x="5648361" y="4525089"/>
            <a:ext cx="2917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059832" y="4525089"/>
            <a:ext cx="2917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Выноска 1 (без границы) 23"/>
          <p:cNvSpPr/>
          <p:nvPr/>
        </p:nvSpPr>
        <p:spPr>
          <a:xfrm>
            <a:off x="7020272" y="5731668"/>
            <a:ext cx="1152128" cy="612648"/>
          </a:xfrm>
          <a:prstGeom prst="callout1">
            <a:avLst>
              <a:gd name="adj1" fmla="val -1461"/>
              <a:gd name="adj2" fmla="val 50365"/>
              <a:gd name="adj3" fmla="val -207774"/>
              <a:gd name="adj4" fmla="val 48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dirty="0" smtClean="0"/>
              <a:t>lags[0]=0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lags[1]=0</a:t>
            </a:r>
            <a:endParaRPr lang="ru-RU" dirty="0"/>
          </a:p>
        </p:txBody>
      </p:sp>
      <p:sp>
        <p:nvSpPr>
          <p:cNvPr id="37" name="Выноска 1 (без границы) 36"/>
          <p:cNvSpPr/>
          <p:nvPr/>
        </p:nvSpPr>
        <p:spPr>
          <a:xfrm>
            <a:off x="971600" y="5701988"/>
            <a:ext cx="1152128" cy="612648"/>
          </a:xfrm>
          <a:prstGeom prst="callout1">
            <a:avLst>
              <a:gd name="adj1" fmla="val -7680"/>
              <a:gd name="adj2" fmla="val 49538"/>
              <a:gd name="adj3" fmla="val -158023"/>
              <a:gd name="adj4" fmla="val 51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dirty="0" smtClean="0"/>
              <a:t>lags[0]=0</a:t>
            </a:r>
          </a:p>
          <a:p>
            <a:pPr algn="ctr"/>
            <a:r>
              <a:rPr lang="en-US" dirty="0" smtClean="0"/>
              <a:t>flags[1]=0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1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Фокус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/>
              </a:rPr>
              <a:t>int</a:t>
            </a:r>
            <a:r>
              <a:rPr lang="ru-RU" dirty="0" smtClean="0">
                <a:solidFill>
                  <a:srgbClr val="0000FF"/>
                </a:solidFill>
                <a:latin typeface="Consolas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tmp1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 = 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flags[1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-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]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Consolas"/>
              </a:rPr>
              <a:t>flags[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] =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true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…</a:t>
            </a:r>
            <a:endParaRPr lang="ru-RU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5684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barrier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flags[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] =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true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008B"/>
                </a:solidFill>
                <a:latin typeface="Consolas"/>
              </a:rPr>
              <a:t>Thread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.MemoryBarrier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();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lvl="0" indent="0">
              <a:buNone/>
            </a:pPr>
            <a:r>
              <a:rPr lang="en-US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ru-RU" dirty="0">
                <a:solidFill>
                  <a:srgbClr val="0000FF"/>
                </a:solidFill>
                <a:latin typeface="Consolas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tmp1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 =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flags[1 -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]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  <a:latin typeface="Consolas"/>
              </a:rPr>
              <a:t>…</a:t>
            </a:r>
            <a:endParaRPr lang="ru-RU" dirty="0">
              <a:solidFill>
                <a:prstClr val="black"/>
              </a:solidFill>
              <a:latin typeface="Consola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9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800080"/>
                </a:solidFill>
                <a:latin typeface="Consolas"/>
              </a:rPr>
              <a:t>flags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[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] =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true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80"/>
                </a:solidFill>
                <a:latin typeface="Consolas"/>
              </a:rPr>
              <a:t>turn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= 1 -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/>
              </a:rPr>
              <a:t>lock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(_object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{</a:t>
            </a:r>
            <a:endParaRPr lang="ru-RU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/>
              </a:rPr>
              <a:t>   while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>
                <a:solidFill>
                  <a:srgbClr val="800080"/>
                </a:solidFill>
                <a:latin typeface="Consolas"/>
              </a:rPr>
              <a:t>flags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[1 -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] &amp;&amp; </a:t>
            </a:r>
            <a:r>
              <a:rPr lang="en-US" dirty="0">
                <a:solidFill>
                  <a:srgbClr val="800080"/>
                </a:solidFill>
                <a:latin typeface="Consolas"/>
              </a:rPr>
              <a:t>turn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!=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   </a:t>
            </a:r>
            <a:r>
              <a:rPr lang="ru-RU" dirty="0" smtClean="0">
                <a:solidFill>
                  <a:prstClr val="black"/>
                </a:solidFill>
                <a:latin typeface="Consolas"/>
              </a:rPr>
              <a:t>{</a:t>
            </a:r>
            <a:endParaRPr lang="ru-RU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   </a:t>
            </a:r>
            <a:r>
              <a:rPr lang="ru-RU" dirty="0" smtClean="0">
                <a:solidFill>
                  <a:prstClr val="black"/>
                </a:solidFill>
                <a:latin typeface="Consolas"/>
              </a:rPr>
              <a:t>}</a:t>
            </a:r>
            <a:endParaRPr lang="ru-RU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8352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isp.kiev.ua/img/dining_philosoph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335"/>
            <a:ext cx="5677915" cy="58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3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Deadlock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Transfer(</a:t>
            </a:r>
            <a:r>
              <a:rPr lang="en-US" dirty="0" err="1">
                <a:solidFill>
                  <a:srgbClr val="2B91AF"/>
                </a:solidFill>
                <a:latin typeface="Consolas"/>
              </a:rPr>
              <a:t>BankAccount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a, </a:t>
            </a:r>
            <a:r>
              <a:rPr lang="en-US" dirty="0" err="1">
                <a:solidFill>
                  <a:srgbClr val="2B91AF"/>
                </a:solidFill>
                <a:latin typeface="Consolas"/>
              </a:rPr>
              <a:t>BankAccount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b,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decimal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amount)</a:t>
            </a: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{</a:t>
            </a:r>
            <a:endParaRPr lang="ru-RU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FF"/>
                </a:solidFill>
                <a:latin typeface="Consolas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lock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(a)</a:t>
            </a: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  {</a:t>
            </a:r>
            <a:endParaRPr lang="ru-RU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FF"/>
                </a:solidFill>
                <a:latin typeface="Consolas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a.m_balance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&lt; amount)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FF"/>
                </a:solidFill>
                <a:latin typeface="Consolas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throw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new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/>
              </a:rPr>
              <a:t>Exception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 smtClean="0">
                <a:solidFill>
                  <a:srgbClr val="A31515"/>
                </a:solidFill>
                <a:latin typeface="Consolas"/>
              </a:rPr>
              <a:t>"Insufficient funds."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);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FF"/>
                </a:solidFill>
                <a:latin typeface="Consolas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lock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b)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    {</a:t>
            </a:r>
            <a:endParaRPr lang="ru-RU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      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a.m_balance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-= amount;</a:t>
            </a: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      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b.m_balance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+= amount;</a:t>
            </a: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    }</a:t>
            </a:r>
            <a:endParaRPr lang="ru-RU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  }</a:t>
            </a:r>
            <a:endParaRPr lang="ru-RU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onsolas"/>
              </a:rPr>
              <a:t>}</a:t>
            </a:r>
            <a:endParaRPr lang="ru-RU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2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Deadlock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281899"/>
              </p:ext>
            </p:extLst>
          </p:nvPr>
        </p:nvGraphicFramePr>
        <p:xfrm>
          <a:off x="1524000" y="1397000"/>
          <a:ext cx="6096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Поток 1</a:t>
                      </a:r>
                      <a:endParaRPr lang="en-US" i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Поток 2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Lock(</a:t>
                      </a:r>
                      <a:r>
                        <a:rPr lang="ru-RU" dirty="0" smtClean="0"/>
                        <a:t>счет</a:t>
                      </a:r>
                      <a:r>
                        <a:rPr lang="en-US" dirty="0" smtClean="0"/>
                        <a:t>1)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Lock(</a:t>
                      </a:r>
                      <a:r>
                        <a:rPr lang="ru-RU" sz="1800" dirty="0" smtClean="0"/>
                        <a:t>счет2</a:t>
                      </a:r>
                      <a:r>
                        <a:rPr lang="en-US" sz="1800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Lock(</a:t>
                      </a:r>
                      <a:r>
                        <a:rPr lang="ru-RU" dirty="0" smtClean="0"/>
                        <a:t>счет2</a:t>
                      </a:r>
                      <a:r>
                        <a:rPr lang="en-US" dirty="0" smtClean="0"/>
                        <a:t>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Lock(</a:t>
                      </a:r>
                      <a:r>
                        <a:rPr lang="ru-RU" sz="1800" dirty="0" smtClean="0"/>
                        <a:t>счет1</a:t>
                      </a:r>
                      <a:r>
                        <a:rPr lang="en-US" sz="1800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8100392" y="1340768"/>
            <a:ext cx="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62433" y="302203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2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Банковский алгоритм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2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2200" dirty="0">
                <a:solidFill>
                  <a:prstClr val="black"/>
                </a:solidFill>
                <a:latin typeface="Consolas"/>
              </a:rPr>
              <a:t> Transfer(</a:t>
            </a:r>
            <a:r>
              <a:rPr lang="en-US" sz="2200" dirty="0" err="1">
                <a:solidFill>
                  <a:srgbClr val="2B91AF"/>
                </a:solidFill>
                <a:latin typeface="Consolas"/>
              </a:rPr>
              <a:t>BankAccount</a:t>
            </a:r>
            <a:r>
              <a:rPr lang="en-US" sz="2200" dirty="0">
                <a:solidFill>
                  <a:prstClr val="black"/>
                </a:solidFill>
                <a:latin typeface="Consolas"/>
              </a:rPr>
              <a:t> a, </a:t>
            </a:r>
            <a:r>
              <a:rPr lang="en-US" sz="2200" dirty="0" err="1">
                <a:solidFill>
                  <a:srgbClr val="2B91AF"/>
                </a:solidFill>
                <a:latin typeface="Consolas"/>
              </a:rPr>
              <a:t>BankAccount</a:t>
            </a:r>
            <a:r>
              <a:rPr lang="en-US" sz="2200" dirty="0">
                <a:solidFill>
                  <a:prstClr val="black"/>
                </a:solidFill>
                <a:latin typeface="Consolas"/>
              </a:rPr>
              <a:t> b, </a:t>
            </a:r>
            <a:r>
              <a:rPr lang="en-US" sz="2200" dirty="0">
                <a:solidFill>
                  <a:srgbClr val="0000FF"/>
                </a:solidFill>
                <a:latin typeface="Consolas"/>
              </a:rPr>
              <a:t>decimal</a:t>
            </a:r>
            <a:r>
              <a:rPr lang="en-US" sz="2200" dirty="0">
                <a:solidFill>
                  <a:prstClr val="black"/>
                </a:solidFill>
                <a:latin typeface="Consolas"/>
              </a:rPr>
              <a:t> amount)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prstClr val="black"/>
                </a:solidFill>
                <a:latin typeface="Consolas"/>
              </a:rPr>
              <a:t>{</a:t>
            </a:r>
            <a:endParaRPr lang="ru-RU" sz="22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00FF"/>
                </a:solidFill>
                <a:latin typeface="Consolas"/>
              </a:rPr>
              <a:t>  </a:t>
            </a:r>
            <a:r>
              <a:rPr lang="en-US" sz="2200" dirty="0" err="1">
                <a:solidFill>
                  <a:srgbClr val="2B91AF"/>
                </a:solidFill>
                <a:latin typeface="Consolas"/>
              </a:rPr>
              <a:t>LockManager</a:t>
            </a:r>
            <a:r>
              <a:rPr lang="en-US" sz="2200" dirty="0" err="1" smtClean="0">
                <a:solidFill>
                  <a:srgbClr val="0000FF"/>
                </a:solidFill>
                <a:latin typeface="Consolas"/>
              </a:rPr>
              <a:t>.</a:t>
            </a:r>
            <a:r>
              <a:rPr lang="en-US" sz="2200" dirty="0" err="1">
                <a:solidFill>
                  <a:prstClr val="black"/>
                </a:solidFill>
                <a:latin typeface="Consolas"/>
              </a:rPr>
              <a:t>LockAccounts</a:t>
            </a:r>
            <a:r>
              <a:rPr lang="en-US" sz="2200" dirty="0">
                <a:solidFill>
                  <a:prstClr val="black"/>
                </a:solidFill>
                <a:latin typeface="Consolas"/>
              </a:rPr>
              <a:t>(a, b)</a:t>
            </a:r>
            <a:endParaRPr lang="ru-RU" sz="22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00FF"/>
                </a:solidFill>
                <a:latin typeface="Consolas"/>
              </a:rPr>
              <a:t>  if</a:t>
            </a:r>
            <a:r>
              <a:rPr lang="en-US" sz="22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2200" dirty="0" err="1">
                <a:solidFill>
                  <a:prstClr val="black"/>
                </a:solidFill>
                <a:latin typeface="Consolas"/>
              </a:rPr>
              <a:t>a.m_balance</a:t>
            </a:r>
            <a:r>
              <a:rPr lang="en-US" sz="2200" dirty="0">
                <a:solidFill>
                  <a:prstClr val="black"/>
                </a:solidFill>
                <a:latin typeface="Consolas"/>
              </a:rPr>
              <a:t> &lt; amount)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00FF"/>
                </a:solidFill>
                <a:latin typeface="Consolas"/>
              </a:rPr>
              <a:t>    </a:t>
            </a:r>
            <a:r>
              <a:rPr lang="en-US" sz="2200" dirty="0" smtClean="0">
                <a:solidFill>
                  <a:srgbClr val="0000FF"/>
                </a:solidFill>
                <a:latin typeface="Consolas"/>
              </a:rPr>
              <a:t>throw</a:t>
            </a:r>
            <a:r>
              <a:rPr lang="en-US" sz="22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Consolas"/>
              </a:rPr>
              <a:t>new</a:t>
            </a:r>
            <a:r>
              <a:rPr lang="en-US" sz="2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200" dirty="0">
                <a:solidFill>
                  <a:srgbClr val="2B91AF"/>
                </a:solidFill>
                <a:latin typeface="Consolas"/>
              </a:rPr>
              <a:t>Exception</a:t>
            </a:r>
            <a:r>
              <a:rPr lang="en-US" sz="22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2200" dirty="0" smtClean="0">
                <a:solidFill>
                  <a:srgbClr val="A31515"/>
                </a:solidFill>
                <a:latin typeface="Consolas"/>
              </a:rPr>
              <a:t>"Insufficient funds."</a:t>
            </a:r>
            <a:r>
              <a:rPr lang="en-US" sz="2200" dirty="0" smtClean="0">
                <a:solidFill>
                  <a:prstClr val="black"/>
                </a:solidFill>
                <a:latin typeface="Consolas"/>
              </a:rPr>
              <a:t>);</a:t>
            </a:r>
            <a:endParaRPr lang="en-US" sz="22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00FF"/>
                </a:solidFill>
                <a:latin typeface="Consolas"/>
              </a:rPr>
              <a:t>    </a:t>
            </a:r>
            <a:endParaRPr lang="en-US" sz="2200" dirty="0" smtClean="0">
              <a:solidFill>
                <a:srgbClr val="0000FF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200" dirty="0" err="1" smtClean="0">
                <a:solidFill>
                  <a:prstClr val="black"/>
                </a:solidFill>
                <a:latin typeface="Consolas"/>
              </a:rPr>
              <a:t>a.m_balance</a:t>
            </a:r>
            <a:r>
              <a:rPr lang="en-US" sz="22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Consolas"/>
              </a:rPr>
              <a:t>-= amount;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200" dirty="0" err="1" smtClean="0">
                <a:solidFill>
                  <a:prstClr val="black"/>
                </a:solidFill>
                <a:latin typeface="Consolas"/>
              </a:rPr>
              <a:t>b.m_balance</a:t>
            </a:r>
            <a:r>
              <a:rPr lang="en-US" sz="22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Consolas"/>
              </a:rPr>
              <a:t>+= amount</a:t>
            </a:r>
            <a:r>
              <a:rPr lang="en-US" sz="2200" dirty="0" smtClean="0">
                <a:solidFill>
                  <a:prstClr val="black"/>
                </a:solidFill>
                <a:latin typeface="Consolas"/>
              </a:rPr>
              <a:t>;</a:t>
            </a:r>
            <a:endParaRPr lang="ru-RU" sz="22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prstClr val="black"/>
                </a:solidFill>
                <a:latin typeface="Consolas"/>
              </a:rPr>
              <a:t>}</a:t>
            </a:r>
            <a:endParaRPr lang="ru-RU" sz="22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onsolas"/>
              </a:rPr>
              <a:t>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Job\IMG_34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5" y="962732"/>
            <a:ext cx="7537269" cy="493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7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Сортировка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952669"/>
              </p:ext>
            </p:extLst>
          </p:nvPr>
        </p:nvGraphicFramePr>
        <p:xfrm>
          <a:off x="1524000" y="1397000"/>
          <a:ext cx="6096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Поток 1</a:t>
                      </a:r>
                      <a:endParaRPr lang="en-US" i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Поток 2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Lock(</a:t>
                      </a:r>
                      <a:r>
                        <a:rPr lang="ru-RU" dirty="0" smtClean="0"/>
                        <a:t>счет</a:t>
                      </a:r>
                      <a:r>
                        <a:rPr lang="en-US" dirty="0" smtClean="0"/>
                        <a:t>1)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Lock(</a:t>
                      </a:r>
                      <a:r>
                        <a:rPr lang="ru-RU" dirty="0" smtClean="0"/>
                        <a:t>счет2</a:t>
                      </a:r>
                      <a:r>
                        <a:rPr lang="en-US" dirty="0" smtClean="0"/>
                        <a:t>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Lock(</a:t>
                      </a:r>
                      <a:r>
                        <a:rPr lang="ru-RU" sz="1800" dirty="0" smtClean="0"/>
                        <a:t>счет1</a:t>
                      </a:r>
                      <a:r>
                        <a:rPr lang="en-US" sz="1800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Lock(</a:t>
                      </a:r>
                      <a:r>
                        <a:rPr lang="ru-RU" sz="1800" dirty="0" smtClean="0"/>
                        <a:t>счет2</a:t>
                      </a:r>
                      <a:r>
                        <a:rPr lang="en-US" sz="1800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8100392" y="1340768"/>
            <a:ext cx="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62433" y="302203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почитать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Concurrent Programming on </a:t>
            </a:r>
            <a:r>
              <a:rPr lang="en-US" b="1" dirty="0" smtClean="0"/>
              <a:t>Windows</a:t>
            </a:r>
            <a:r>
              <a:rPr lang="ru-RU" b="1" dirty="0" smtClean="0"/>
              <a:t> (</a:t>
            </a:r>
            <a:r>
              <a:rPr lang="en-US" b="1" dirty="0" smtClean="0"/>
              <a:t>Joe Duffy</a:t>
            </a:r>
            <a:r>
              <a:rPr lang="ru-RU" b="1" dirty="0" smtClean="0"/>
              <a:t>)</a:t>
            </a:r>
            <a:endParaRPr lang="en-US" b="1" dirty="0"/>
          </a:p>
          <a:p>
            <a:r>
              <a:rPr lang="en-US" dirty="0">
                <a:hlinkClick r:id="rId2"/>
              </a:rPr>
              <a:t>http://www.albahari.com/threading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b="1" dirty="0"/>
              <a:t>CLR via C</a:t>
            </a:r>
            <a:r>
              <a:rPr lang="en-US" b="1" dirty="0" smtClean="0"/>
              <a:t># (</a:t>
            </a:r>
            <a:r>
              <a:rPr lang="en-US" dirty="0"/>
              <a:t>Jeffrey </a:t>
            </a:r>
            <a:r>
              <a:rPr lang="en-US" dirty="0" smtClean="0"/>
              <a:t>Richter </a:t>
            </a:r>
            <a:r>
              <a:rPr lang="en-US" b="1" dirty="0" smtClean="0"/>
              <a:t>)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habrahabr.ru/users/rumatavz</a:t>
            </a:r>
            <a:endParaRPr lang="en-US" dirty="0" smtClean="0"/>
          </a:p>
          <a:p>
            <a:r>
              <a:rPr lang="en-US" dirty="0"/>
              <a:t>Memory Barriers: a Hardware View for Software Hackers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9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Две лампочки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83568" y="3622895"/>
            <a:ext cx="8136904" cy="63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547664" y="3214046"/>
            <a:ext cx="0" cy="8189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95736" y="3214053"/>
            <a:ext cx="0" cy="8189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139952" y="3214061"/>
            <a:ext cx="0" cy="8189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860032" y="3214045"/>
            <a:ext cx="0" cy="8189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732240" y="3213427"/>
            <a:ext cx="0" cy="8189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400576" y="3213426"/>
            <a:ext cx="0" cy="8189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91680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r>
              <a:rPr lang="en-US" dirty="0" smtClean="0"/>
              <a:t>0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059832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r>
              <a:rPr lang="en-US" dirty="0" smtClean="0"/>
              <a:t>0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254636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r>
              <a:rPr lang="en-US" dirty="0" smtClean="0"/>
              <a:t>0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652120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r>
              <a:rPr lang="en-US" dirty="0" smtClean="0"/>
              <a:t>0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876256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r>
              <a:rPr lang="en-US" dirty="0" smtClean="0"/>
              <a:t>0</a:t>
            </a:r>
            <a:r>
              <a:rPr lang="ru-RU" dirty="0" smtClean="0"/>
              <a:t>0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547664" y="3211959"/>
            <a:ext cx="6480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139952" y="3213426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860032" y="3212725"/>
            <a:ext cx="18722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732240" y="3214045"/>
            <a:ext cx="6683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195736" y="3212725"/>
            <a:ext cx="19442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558862" y="378904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ru-RU" dirty="0" smtClean="0"/>
              <a:t>(</a:t>
            </a:r>
            <a:r>
              <a:rPr lang="ru-RU" dirty="0" err="1" smtClean="0"/>
              <a:t>мс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47664" y="4032365"/>
            <a:ext cx="54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087664" y="4033000"/>
            <a:ext cx="162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707664" y="4033000"/>
            <a:ext cx="54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54636" y="4032365"/>
            <a:ext cx="162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874636" y="4033000"/>
            <a:ext cx="54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414636" y="4032365"/>
            <a:ext cx="162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16405" y="41583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688312" y="41583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750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768312" y="41583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5935284" y="41583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4877270" y="41583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750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7093793" y="416688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0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Две лампочки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83568" y="3622895"/>
            <a:ext cx="8136904" cy="63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547664" y="3214046"/>
            <a:ext cx="0" cy="8189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400576" y="3213426"/>
            <a:ext cx="0" cy="8189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91680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r>
              <a:rPr lang="en-US" dirty="0" smtClean="0"/>
              <a:t>0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059832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r>
              <a:rPr lang="en-US" dirty="0" smtClean="0"/>
              <a:t>0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254636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r>
              <a:rPr lang="en-US" dirty="0" smtClean="0"/>
              <a:t>0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652120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r>
              <a:rPr lang="en-US" dirty="0" smtClean="0"/>
              <a:t>0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876256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r>
              <a:rPr lang="en-US" dirty="0" smtClean="0"/>
              <a:t>0</a:t>
            </a:r>
            <a:r>
              <a:rPr lang="ru-RU" dirty="0" smtClean="0"/>
              <a:t>0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547664" y="3211959"/>
            <a:ext cx="6480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139952" y="3213426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860032" y="3212725"/>
            <a:ext cx="18722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732240" y="3214045"/>
            <a:ext cx="6683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195736" y="3212725"/>
            <a:ext cx="19442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558862" y="378904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ru-RU" dirty="0" smtClean="0"/>
              <a:t>(</a:t>
            </a:r>
            <a:r>
              <a:rPr lang="ru-RU" dirty="0" err="1" smtClean="0"/>
              <a:t>мс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47664" y="4032365"/>
            <a:ext cx="54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087664" y="4033000"/>
            <a:ext cx="162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707664" y="4033000"/>
            <a:ext cx="54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54636" y="4032365"/>
            <a:ext cx="162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874636" y="4033000"/>
            <a:ext cx="54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414636" y="4032365"/>
            <a:ext cx="162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16405" y="41583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688312" y="41583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750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768312" y="41583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5935284" y="41583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4877270" y="41583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750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7093793" y="416688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750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87664" y="2483715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186454" y="2483715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312970" y="2483715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411760" y="2483715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2554543" y="2483715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653333" y="2483715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779849" y="2483715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878639" y="2483715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977337" y="2483715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076127" y="2483715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202643" y="2483715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337616" y="2483715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491880" y="2483715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3595556" y="2483715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3707664" y="2483715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ая прямоугольная выноска 4"/>
          <p:cNvSpPr/>
          <p:nvPr/>
        </p:nvSpPr>
        <p:spPr>
          <a:xfrm>
            <a:off x="2135341" y="1772816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 </a:t>
            </a:r>
            <a:r>
              <a:rPr lang="ru-RU" dirty="0" err="1" smtClean="0"/>
              <a:t>мс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7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Очередь заданий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35929" y="3032732"/>
            <a:ext cx="2106265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335929" y="1376145"/>
            <a:ext cx="1910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</a:t>
            </a:r>
            <a:r>
              <a:rPr lang="ru-RU" dirty="0" smtClean="0"/>
              <a:t>1</a:t>
            </a:r>
            <a:r>
              <a:rPr lang="en-US" dirty="0" smtClean="0"/>
              <a:t>, </a:t>
            </a:r>
            <a:r>
              <a:rPr lang="ru-RU" dirty="0" smtClean="0"/>
              <a:t>через 50мс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10068" y="1988840"/>
            <a:ext cx="202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</a:t>
            </a:r>
            <a:r>
              <a:rPr lang="ru-RU" dirty="0" smtClean="0"/>
              <a:t>2</a:t>
            </a:r>
            <a:r>
              <a:rPr lang="en-US" dirty="0" smtClean="0"/>
              <a:t>, </a:t>
            </a:r>
            <a:r>
              <a:rPr lang="ru-RU" dirty="0" smtClean="0"/>
              <a:t>через 100мс</a:t>
            </a: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91879" y="3032732"/>
            <a:ext cx="2106264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687427" y="3214724"/>
            <a:ext cx="146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</a:t>
            </a:r>
            <a:r>
              <a:rPr lang="ru-RU" dirty="0" smtClean="0"/>
              <a:t>1</a:t>
            </a:r>
            <a:r>
              <a:rPr lang="en-US" dirty="0" smtClean="0"/>
              <a:t>, </a:t>
            </a:r>
            <a:r>
              <a:rPr lang="ru-RU" dirty="0" smtClean="0"/>
              <a:t>сейчас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7427" y="3718113"/>
            <a:ext cx="1910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</a:t>
            </a:r>
            <a:r>
              <a:rPr lang="ru-RU" dirty="0" smtClean="0"/>
              <a:t>2</a:t>
            </a:r>
            <a:r>
              <a:rPr lang="en-US" dirty="0" smtClean="0"/>
              <a:t>, </a:t>
            </a:r>
            <a:r>
              <a:rPr lang="ru-RU" dirty="0" smtClean="0"/>
              <a:t>через 50мс</a:t>
            </a: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588223" y="3032732"/>
            <a:ext cx="187220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725262" y="3195357"/>
            <a:ext cx="146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</a:t>
            </a:r>
            <a:r>
              <a:rPr lang="ru-RU" dirty="0" smtClean="0"/>
              <a:t>2</a:t>
            </a:r>
            <a:r>
              <a:rPr lang="en-US" dirty="0" smtClean="0"/>
              <a:t>, </a:t>
            </a:r>
            <a:r>
              <a:rPr lang="ru-RU" dirty="0" smtClean="0"/>
              <a:t>сейчас</a:t>
            </a:r>
            <a:endParaRPr lang="en-US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31479" y="4879442"/>
            <a:ext cx="8136904" cy="63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132456" y="499210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ru-RU" dirty="0" smtClean="0"/>
              <a:t>(</a:t>
            </a:r>
            <a:r>
              <a:rPr lang="ru-RU" dirty="0" err="1" smtClean="0"/>
              <a:t>мс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389061" y="4469972"/>
            <a:ext cx="0" cy="8189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355975" y="4470607"/>
            <a:ext cx="0" cy="8189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477970" y="4470607"/>
            <a:ext cx="0" cy="8189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38218" y="55261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7210108" y="55261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205132" y="55261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50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319830" y="242088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2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1396</Words>
  <Application>Microsoft Office PowerPoint</Application>
  <PresentationFormat>Экран (4:3)</PresentationFormat>
  <Paragraphs>540</Paragraphs>
  <Slides>61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Введение в разработку многопоточных приложений </vt:lpstr>
      <vt:lpstr>Презентация PowerPoint</vt:lpstr>
      <vt:lpstr>Поморгаем</vt:lpstr>
      <vt:lpstr>Поморгаем</vt:lpstr>
      <vt:lpstr>Одна лампочка</vt:lpstr>
      <vt:lpstr>Презентация PowerPoint</vt:lpstr>
      <vt:lpstr>Две лампочки</vt:lpstr>
      <vt:lpstr>Две лампочки</vt:lpstr>
      <vt:lpstr>Очередь заданий</vt:lpstr>
      <vt:lpstr>Поморгаем с планировщиком</vt:lpstr>
      <vt:lpstr>Sleep</vt:lpstr>
      <vt:lpstr>Sleep</vt:lpstr>
      <vt:lpstr>Sleep</vt:lpstr>
      <vt:lpstr>Стек и регистры</vt:lpstr>
      <vt:lpstr>Стек и регистры</vt:lpstr>
      <vt:lpstr>Стеки и регистры</vt:lpstr>
      <vt:lpstr>Стеки и регистры</vt:lpstr>
      <vt:lpstr>Поток</vt:lpstr>
      <vt:lpstr>Типы многопоточности</vt:lpstr>
      <vt:lpstr>Типы многопоточности</vt:lpstr>
      <vt:lpstr>Создание потоков</vt:lpstr>
      <vt:lpstr>Пул потоков</vt:lpstr>
      <vt:lpstr>Презентация PowerPoint</vt:lpstr>
      <vt:lpstr>Презентация PowerPoint</vt:lpstr>
      <vt:lpstr>GUI</vt:lpstr>
      <vt:lpstr>GUI</vt:lpstr>
      <vt:lpstr>GUI</vt:lpstr>
      <vt:lpstr>GUI</vt:lpstr>
      <vt:lpstr>Презентация PowerPoint</vt:lpstr>
      <vt:lpstr>Проблемы многопоточности</vt:lpstr>
      <vt:lpstr>Состояние гонки</vt:lpstr>
      <vt:lpstr>«Одновременное» выполнение</vt:lpstr>
      <vt:lpstr>Многопроцессорная машина</vt:lpstr>
      <vt:lpstr>Многопроцессорная машина</vt:lpstr>
      <vt:lpstr>Последовательное выполнение</vt:lpstr>
      <vt:lpstr>Критический регион</vt:lpstr>
      <vt:lpstr>Критический регион</vt:lpstr>
      <vt:lpstr>Презентация PowerPoint</vt:lpstr>
      <vt:lpstr>Строгое чередование</vt:lpstr>
      <vt:lpstr>Алгоритм Петерсона(1981)</vt:lpstr>
      <vt:lpstr>CAS</vt:lpstr>
      <vt:lpstr>Interlocked</vt:lpstr>
      <vt:lpstr>Mutex </vt:lpstr>
      <vt:lpstr>Monitor</vt:lpstr>
      <vt:lpstr>Monitor</vt:lpstr>
      <vt:lpstr>Неблокирующая синхронизация</vt:lpstr>
      <vt:lpstr>Фокус</vt:lpstr>
      <vt:lpstr>Фокус</vt:lpstr>
      <vt:lpstr>Фокус</vt:lpstr>
      <vt:lpstr>Фокус</vt:lpstr>
      <vt:lpstr>Фокус</vt:lpstr>
      <vt:lpstr>Многопроцессорная машина</vt:lpstr>
      <vt:lpstr>Фокус</vt:lpstr>
      <vt:lpstr>Memory barrier</vt:lpstr>
      <vt:lpstr>lock</vt:lpstr>
      <vt:lpstr>Презентация PowerPoint</vt:lpstr>
      <vt:lpstr>Deadlock</vt:lpstr>
      <vt:lpstr>Deadlock</vt:lpstr>
      <vt:lpstr>Банковский алгоритм</vt:lpstr>
      <vt:lpstr>Сортировка</vt:lpstr>
      <vt:lpstr>Что почитать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 разработку многопоточных приложений</dc:title>
  <dc:creator>Костиков Д.В.</dc:creator>
  <cp:lastModifiedBy>Костиков Д.В.</cp:lastModifiedBy>
  <cp:revision>141</cp:revision>
  <dcterms:created xsi:type="dcterms:W3CDTF">2012-09-18T08:10:45Z</dcterms:created>
  <dcterms:modified xsi:type="dcterms:W3CDTF">2012-10-31T14:04:21Z</dcterms:modified>
</cp:coreProperties>
</file>