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8"/>
  </p:notesMasterIdLst>
  <p:sldIdLst>
    <p:sldId id="256" r:id="rId2"/>
    <p:sldId id="278" r:id="rId3"/>
    <p:sldId id="280" r:id="rId4"/>
    <p:sldId id="281" r:id="rId5"/>
    <p:sldId id="283" r:id="rId6"/>
    <p:sldId id="295" r:id="rId7"/>
    <p:sldId id="282" r:id="rId8"/>
    <p:sldId id="286" r:id="rId9"/>
    <p:sldId id="296" r:id="rId10"/>
    <p:sldId id="285" r:id="rId11"/>
    <p:sldId id="289" r:id="rId12"/>
    <p:sldId id="291" r:id="rId13"/>
    <p:sldId id="292" r:id="rId14"/>
    <p:sldId id="297" r:id="rId15"/>
    <p:sldId id="299" r:id="rId16"/>
    <p:sldId id="300" r:id="rId17"/>
    <p:sldId id="301" r:id="rId18"/>
    <p:sldId id="302" r:id="rId19"/>
    <p:sldId id="303" r:id="rId20"/>
    <p:sldId id="293" r:id="rId21"/>
    <p:sldId id="298" r:id="rId22"/>
    <p:sldId id="304" r:id="rId23"/>
    <p:sldId id="284" r:id="rId24"/>
    <p:sldId id="294" r:id="rId25"/>
    <p:sldId id="305" r:id="rId26"/>
    <p:sldId id="277" r:id="rId27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alibri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alibri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alibri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alibri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0000"/>
    <a:srgbClr val="00FF00"/>
    <a:srgbClr val="FFCC00"/>
    <a:srgbClr val="DDDDDD"/>
    <a:srgbClr val="EAEAEA"/>
    <a:srgbClr val="5F5F5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35" autoAdjust="0"/>
    <p:restoredTop sz="94673" autoAdjust="0"/>
  </p:normalViewPr>
  <p:slideViewPr>
    <p:cSldViewPr>
      <p:cViewPr>
        <p:scale>
          <a:sx n="75" d="100"/>
          <a:sy n="75" d="100"/>
        </p:scale>
        <p:origin x="-2022" y="-13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Candar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Candar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Candar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Candara" pitchFamily="34" charset="0"/>
              </a:defRPr>
            </a:lvl1pPr>
          </a:lstStyle>
          <a:p>
            <a:pPr>
              <a:defRPr/>
            </a:pPr>
            <a:fld id="{0E45606A-AC94-4F14-B3EA-2827DB0992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0746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ndar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ndar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ndar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ndar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ndar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endParaRPr lang="ru-RU" sz="2400">
                <a:solidFill>
                  <a:schemeClr val="tx1"/>
                </a:solidFill>
                <a:effectLst/>
                <a:latin typeface="Candara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5" name="Rectangle 107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ru-RU" sz="2400"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06" name="Rectangle 108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ru-RU" sz="2400"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pic>
        <p:nvPicPr>
          <p:cNvPr id="107" name="Picture 1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6475"/>
            <a:ext cx="2633663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01" name="Rectangle 105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202" name="Rectangle 106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08" name="Rectangle 103"/>
          <p:cNvSpPr>
            <a:spLocks noGrp="1" noChangeArrowheads="1"/>
          </p:cNvSpPr>
          <p:nvPr>
            <p:ph type="ftr" sz="quarter" idx="10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CustIS Forms, 2002-2007</a:t>
            </a:r>
          </a:p>
        </p:txBody>
      </p:sp>
      <p:sp>
        <p:nvSpPr>
          <p:cNvPr id="109" name="Rectangle 10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9505A-453A-4A0E-AFE4-04B4663514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56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CustIS Forms, 2002-2007</a:t>
            </a:r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F0A63-4F55-4F45-98CD-7042E2C1BE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756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CustIS Forms, 2002-2007</a:t>
            </a:r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34C3B-94E5-496C-B1BA-7CF6047ECF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870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09625" y="2214563"/>
            <a:ext cx="7958138" cy="3881437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CustIS Forms, 2002-2007</a:t>
            </a:r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FBEAA-DF57-44C3-9C9F-AE4305A85B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7005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CustIS Forms, 2002-2007</a:t>
            </a:r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A29C2-BB25-4C06-9784-A9325101F7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981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CustIS Forms, 2002-2007</a:t>
            </a:r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BF763-0394-45ED-BCB8-0C809609B2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1586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CustIS Forms, 2002-2007</a:t>
            </a:r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0560D-D9EA-4FC5-B1E1-A9F03E30F4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3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CustIS Forms, 2002-2007</a:t>
            </a:r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64385-BEDA-41C3-A9F2-2CAF66E4C2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8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CustIS Forms, 2002-2007</a:t>
            </a:r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5364B-03B3-4A73-86CF-0CD189F1DB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682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CustIS Forms, 2002-2007</a:t>
            </a:r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33062-FF61-4E5D-ACEE-2DC39B4BEC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15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CustIS Forms, 2002-2007</a:t>
            </a:r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22E6F-27AB-4123-ACF7-4615862267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201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CustIS Forms, 2002-2007</a:t>
            </a:r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D4901-2654-43C5-B202-B469CA1F56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310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038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9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0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1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2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3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4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5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6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7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8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9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0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1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2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3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4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6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7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8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9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0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1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2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3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4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5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6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7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8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9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0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1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2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3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4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5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6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7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8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9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0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1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2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3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4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5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6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7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8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9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0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1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2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3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4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6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7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8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9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00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01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02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03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04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05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06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07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08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09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10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11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12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13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14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15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16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17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18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19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0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1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2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3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4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5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7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8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9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30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31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32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33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34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35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3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034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ru-RU" sz="2400">
                  <a:solidFill>
                    <a:schemeClr val="tx1"/>
                  </a:solidFill>
                  <a:effectLst/>
                  <a:latin typeface="Candara" pitchFamily="34" charset="0"/>
                </a:endParaRPr>
              </a:p>
            </p:txBody>
          </p:sp>
          <p:sp>
            <p:nvSpPr>
              <p:cNvPr id="1035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ru-RU" sz="2400">
                  <a:solidFill>
                    <a:schemeClr val="tx1"/>
                  </a:solidFill>
                  <a:effectLst/>
                  <a:latin typeface="Candara" pitchFamily="34" charset="0"/>
                </a:endParaRPr>
              </a:p>
            </p:txBody>
          </p:sp>
          <p:sp>
            <p:nvSpPr>
              <p:cNvPr id="1036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ru-RU" sz="2400">
                  <a:solidFill>
                    <a:schemeClr val="tx1"/>
                  </a:solidFill>
                  <a:effectLst/>
                  <a:latin typeface="Candara" pitchFamily="34" charset="0"/>
                </a:endParaRPr>
              </a:p>
            </p:txBody>
          </p:sp>
          <p:sp>
            <p:nvSpPr>
              <p:cNvPr id="1037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ru-RU" sz="2400">
                  <a:solidFill>
                    <a:schemeClr val="tx1"/>
                  </a:solidFill>
                  <a:effectLst/>
                  <a:latin typeface="Candara" pitchFamily="34" charset="0"/>
                </a:endParaRPr>
              </a:p>
            </p:txBody>
          </p:sp>
        </p:grpSp>
      </p:grpSp>
      <p:sp>
        <p:nvSpPr>
          <p:cNvPr id="1027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80" name="Rectangle 10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  <a:effectLst/>
                <a:latin typeface="Candara" pitchFamily="34" charset="0"/>
              </a:defRPr>
            </a:lvl1pPr>
          </a:lstStyle>
          <a:p>
            <a:pPr>
              <a:defRPr/>
            </a:pPr>
            <a:r>
              <a:rPr lang="ru-RU"/>
              <a:t>CustIS Forms, 2002-2007</a:t>
            </a:r>
          </a:p>
        </p:txBody>
      </p:sp>
      <p:sp>
        <p:nvSpPr>
          <p:cNvPr id="3181" name="Rectangle 10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  <a:effectLst/>
                <a:latin typeface="Candara" pitchFamily="34" charset="0"/>
              </a:defRPr>
            </a:lvl1pPr>
          </a:lstStyle>
          <a:p>
            <a:pPr>
              <a:defRPr/>
            </a:pPr>
            <a:fld id="{88E6D1AB-FCE8-48BE-AF4D-74915192FD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30" name="Rectangle 110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pic>
        <p:nvPicPr>
          <p:cNvPr id="1031" name="Picture 1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hf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ndara" pitchFamily="34" charset="0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ndar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ndar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ndar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ndar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Candara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Candara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Candara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Candara" pitchFamily="34" charset="0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stis.ru/" TargetMode="External"/><Relationship Id="rId2" Type="http://schemas.openxmlformats.org/officeDocument/2006/relationships/hyperlink" Target="mailto:sales@custis.ru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Разработка web-приложений на платформе ASP.NET MVC</a:t>
            </a:r>
            <a:endParaRPr lang="ru-RU" baseline="30000" smtClean="0"/>
          </a:p>
        </p:txBody>
      </p:sp>
      <p:sp>
        <p:nvSpPr>
          <p:cNvPr id="3075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547813" y="2693988"/>
            <a:ext cx="6681787" cy="2994025"/>
          </a:xfrm>
        </p:spPr>
        <p:txBody>
          <a:bodyPr/>
          <a:lstStyle/>
          <a:p>
            <a:pPr algn="l" eaLnBrk="1" hangingPunct="1"/>
            <a:r>
              <a:rPr lang="ru-RU" b="1" smtClean="0"/>
              <a:t>Докладчик</a:t>
            </a:r>
            <a:r>
              <a:rPr lang="en-US" b="1" smtClean="0"/>
              <a:t>: </a:t>
            </a:r>
            <a:r>
              <a:rPr lang="ru-RU" b="1" smtClean="0"/>
              <a:t>Денис Чекушин,</a:t>
            </a:r>
            <a:r>
              <a:rPr lang="ru-RU" smtClean="0"/>
              <a:t> </a:t>
            </a:r>
            <a:endParaRPr lang="en-US" smtClean="0"/>
          </a:p>
          <a:p>
            <a:pPr algn="l" eaLnBrk="1" hangingPunct="1"/>
            <a:r>
              <a:rPr lang="ru-RU" smtClean="0"/>
              <a:t>разработчик (С#, SQL), специалист по разработке корпоративных web-приложений</a:t>
            </a:r>
            <a:r>
              <a:rPr lang="en-US" smtClean="0"/>
              <a:t>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Код С</a:t>
            </a:r>
            <a:r>
              <a:rPr lang="en-US" smtClean="0"/>
              <a:t># </a:t>
            </a:r>
            <a:r>
              <a:rPr lang="ru-RU" smtClean="0"/>
              <a:t>в</a:t>
            </a:r>
            <a:r>
              <a:rPr lang="en-US" smtClean="0"/>
              <a:t> HTML</a:t>
            </a:r>
            <a:r>
              <a:rPr lang="ru-RU" smtClean="0"/>
              <a:t> разметке</a:t>
            </a:r>
          </a:p>
        </p:txBody>
      </p:sp>
      <p:sp>
        <p:nvSpPr>
          <p:cNvPr id="12291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/>
            <a:fld id="{9CB53163-A09B-4D6E-B535-5BEE3CA4015C}" type="slidenum">
              <a:rPr lang="ru-RU" sz="1400" smtClean="0">
                <a:solidFill>
                  <a:schemeClr val="folHlink"/>
                </a:solidFill>
                <a:latin typeface="Candara" pitchFamily="34" charset="0"/>
              </a:rPr>
              <a:pPr eaLnBrk="1" hangingPunct="1"/>
              <a:t>10</a:t>
            </a:fld>
            <a:endParaRPr lang="ru-RU" sz="1400" smtClean="0">
              <a:solidFill>
                <a:schemeClr val="folHlink"/>
              </a:solidFill>
              <a:latin typeface="Candara" pitchFamily="34" charset="0"/>
            </a:endParaRPr>
          </a:p>
        </p:txBody>
      </p:sp>
      <p:sp>
        <p:nvSpPr>
          <p:cNvPr id="12" name="Rectangle 6"/>
          <p:cNvSpPr/>
          <p:nvPr/>
        </p:nvSpPr>
        <p:spPr>
          <a:xfrm>
            <a:off x="971550" y="5172075"/>
            <a:ext cx="2174875" cy="8302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400" dirty="0">
                <a:effectLst/>
                <a:latin typeface="Candara" pitchFamily="34" charset="0"/>
              </a:rPr>
              <a:t>Строка текста</a:t>
            </a:r>
            <a:r>
              <a:rPr lang="en-US" sz="2400" dirty="0">
                <a:effectLst/>
                <a:latin typeface="Candara" pitchFamily="34" charset="0"/>
              </a:rPr>
              <a:t>:</a:t>
            </a:r>
          </a:p>
        </p:txBody>
      </p:sp>
      <p:sp>
        <p:nvSpPr>
          <p:cNvPr id="13" name="Rectangle 7"/>
          <p:cNvSpPr/>
          <p:nvPr/>
        </p:nvSpPr>
        <p:spPr>
          <a:xfrm>
            <a:off x="903288" y="2347913"/>
            <a:ext cx="2012950" cy="8302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effectLst/>
                <a:latin typeface="Candara" pitchFamily="34" charset="0"/>
              </a:rPr>
              <a:t>HTML </a:t>
            </a:r>
            <a:r>
              <a:rPr lang="ru-RU" sz="2400" dirty="0">
                <a:effectLst/>
                <a:latin typeface="Candara" pitchFamily="34" charset="0"/>
              </a:rPr>
              <a:t>–блок</a:t>
            </a:r>
            <a:r>
              <a:rPr lang="en-US" sz="2400" dirty="0">
                <a:effectLst/>
                <a:latin typeface="Candara" pitchFamily="34" charset="0"/>
              </a:rPr>
              <a:t>:</a:t>
            </a:r>
          </a:p>
        </p:txBody>
      </p:sp>
      <p:sp>
        <p:nvSpPr>
          <p:cNvPr id="15" name="Rectangle 9"/>
          <p:cNvSpPr/>
          <p:nvPr/>
        </p:nvSpPr>
        <p:spPr>
          <a:xfrm>
            <a:off x="827088" y="3805238"/>
            <a:ext cx="2557462" cy="8318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400" dirty="0">
                <a:effectLst/>
                <a:latin typeface="Candara" pitchFamily="34" charset="0"/>
              </a:rPr>
              <a:t>Текстовое поле</a:t>
            </a:r>
            <a:r>
              <a:rPr lang="en-US" sz="2400" dirty="0">
                <a:effectLst/>
                <a:latin typeface="Candara" pitchFamily="34" charset="0"/>
              </a:rPr>
              <a:t>:</a:t>
            </a:r>
          </a:p>
        </p:txBody>
      </p:sp>
      <p:pic>
        <p:nvPicPr>
          <p:cNvPr id="1229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362200"/>
            <a:ext cx="4464050" cy="394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Шаблоны страниц (</a:t>
            </a:r>
            <a:r>
              <a:rPr lang="en-US" smtClean="0"/>
              <a:t>Layout</a:t>
            </a:r>
            <a:r>
              <a:rPr lang="ru-RU" smtClean="0"/>
              <a:t>)</a:t>
            </a: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/>
            <a:fld id="{615098D6-2864-4FA8-B6CD-F91A64996727}" type="slidenum">
              <a:rPr lang="ru-RU" sz="1400" smtClean="0">
                <a:solidFill>
                  <a:schemeClr val="folHlink"/>
                </a:solidFill>
                <a:latin typeface="Candara" pitchFamily="34" charset="0"/>
              </a:rPr>
              <a:pPr eaLnBrk="1" hangingPunct="1"/>
              <a:t>11</a:t>
            </a:fld>
            <a:endParaRPr lang="ru-RU" sz="1400" smtClean="0">
              <a:solidFill>
                <a:schemeClr val="folHlink"/>
              </a:solidFill>
              <a:latin typeface="Candara" pitchFamily="34" charset="0"/>
            </a:endParaRPr>
          </a:p>
        </p:txBody>
      </p:sp>
      <p:sp>
        <p:nvSpPr>
          <p:cNvPr id="13316" name="TextBox 1"/>
          <p:cNvSpPr txBox="1">
            <a:spLocks noChangeArrowheads="1"/>
          </p:cNvSpPr>
          <p:nvPr/>
        </p:nvSpPr>
        <p:spPr bwMode="auto">
          <a:xfrm>
            <a:off x="5246688" y="2093913"/>
            <a:ext cx="2224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002060"/>
                </a:solidFill>
                <a:effectLst/>
              </a:rPr>
              <a:t>Шаблон страницы</a:t>
            </a:r>
          </a:p>
        </p:txBody>
      </p:sp>
      <p:sp>
        <p:nvSpPr>
          <p:cNvPr id="13317" name="TextBox 13"/>
          <p:cNvSpPr txBox="1">
            <a:spLocks noChangeArrowheads="1"/>
          </p:cNvSpPr>
          <p:nvPr/>
        </p:nvSpPr>
        <p:spPr bwMode="auto">
          <a:xfrm>
            <a:off x="2506663" y="2093913"/>
            <a:ext cx="1238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002060"/>
                </a:solidFill>
                <a:effectLst/>
              </a:rPr>
              <a:t>Страница</a:t>
            </a:r>
          </a:p>
        </p:txBody>
      </p:sp>
      <p:sp>
        <p:nvSpPr>
          <p:cNvPr id="15" name="Стрелка вправо 14"/>
          <p:cNvSpPr/>
          <p:nvPr/>
        </p:nvSpPr>
        <p:spPr bwMode="auto">
          <a:xfrm>
            <a:off x="468313" y="3944938"/>
            <a:ext cx="1382712" cy="585787"/>
          </a:xfrm>
          <a:prstGeom prst="rightArrow">
            <a:avLst/>
          </a:prstGeom>
          <a:ln>
            <a:solidFill>
              <a:srgbClr val="FF9933"/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ffectLst/>
                <a:latin typeface="Candara" pitchFamily="34" charset="0"/>
              </a:rPr>
              <a:t>request</a:t>
            </a:r>
            <a:endParaRPr lang="ru-RU" dirty="0">
              <a:solidFill>
                <a:srgbClr val="000000"/>
              </a:solidFill>
              <a:effectLst/>
              <a:latin typeface="Candara" pitchFamily="34" charset="0"/>
            </a:endParaRPr>
          </a:p>
        </p:txBody>
      </p:sp>
      <p:sp>
        <p:nvSpPr>
          <p:cNvPr id="18" name="Стрелка вправо 17"/>
          <p:cNvSpPr/>
          <p:nvPr/>
        </p:nvSpPr>
        <p:spPr bwMode="auto">
          <a:xfrm>
            <a:off x="7580313" y="3925888"/>
            <a:ext cx="1384300" cy="584200"/>
          </a:xfrm>
          <a:prstGeom prst="rightArrow">
            <a:avLst/>
          </a:prstGeom>
          <a:ln>
            <a:solidFill>
              <a:srgbClr val="FF9933"/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ffectLst/>
                <a:latin typeface="Candara" pitchFamily="34" charset="0"/>
              </a:rPr>
              <a:t>response</a:t>
            </a:r>
            <a:endParaRPr lang="ru-RU" dirty="0">
              <a:solidFill>
                <a:srgbClr val="000000"/>
              </a:solidFill>
              <a:effectLst/>
              <a:latin typeface="Candara" pitchFamily="34" charset="0"/>
            </a:endParaRPr>
          </a:p>
        </p:txBody>
      </p:sp>
      <p:cxnSp>
        <p:nvCxnSpPr>
          <p:cNvPr id="13320" name="Прямая со стрелкой 3"/>
          <p:cNvCxnSpPr>
            <a:cxnSpLocks noChangeShapeType="1"/>
          </p:cNvCxnSpPr>
          <p:nvPr/>
        </p:nvCxnSpPr>
        <p:spPr bwMode="auto">
          <a:xfrm>
            <a:off x="4386263" y="3213100"/>
            <a:ext cx="730250" cy="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1" name="Прямая со стрелкой 19"/>
          <p:cNvCxnSpPr>
            <a:cxnSpLocks noChangeShapeType="1"/>
          </p:cNvCxnSpPr>
          <p:nvPr/>
        </p:nvCxnSpPr>
        <p:spPr bwMode="auto">
          <a:xfrm>
            <a:off x="4386263" y="4491038"/>
            <a:ext cx="730250" cy="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2" name="Прямая со стрелкой 20"/>
          <p:cNvCxnSpPr>
            <a:cxnSpLocks noChangeShapeType="1"/>
          </p:cNvCxnSpPr>
          <p:nvPr/>
        </p:nvCxnSpPr>
        <p:spPr bwMode="auto">
          <a:xfrm>
            <a:off x="4386263" y="5805488"/>
            <a:ext cx="730250" cy="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3323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00" y="2493963"/>
            <a:ext cx="2390775" cy="435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24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675" y="2630488"/>
            <a:ext cx="2324100" cy="371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Синтаксис шаблонов</a:t>
            </a:r>
          </a:p>
        </p:txBody>
      </p:sp>
      <p:sp>
        <p:nvSpPr>
          <p:cNvPr id="14339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/>
            <a:fld id="{4D278599-7A3F-4B24-BB39-C6A083715574}" type="slidenum">
              <a:rPr lang="ru-RU" sz="1400" smtClean="0">
                <a:solidFill>
                  <a:schemeClr val="folHlink"/>
                </a:solidFill>
                <a:latin typeface="Candara" pitchFamily="34" charset="0"/>
              </a:rPr>
              <a:pPr eaLnBrk="1" hangingPunct="1"/>
              <a:t>12</a:t>
            </a:fld>
            <a:endParaRPr lang="ru-RU" sz="1400" smtClean="0">
              <a:solidFill>
                <a:schemeClr val="folHlink"/>
              </a:solidFill>
              <a:latin typeface="Candara" pitchFamily="34" charset="0"/>
            </a:endParaRPr>
          </a:p>
        </p:txBody>
      </p:sp>
      <p:pic>
        <p:nvPicPr>
          <p:cNvPr id="1434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425" y="2159000"/>
            <a:ext cx="4819650" cy="448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1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708275"/>
            <a:ext cx="3214687" cy="25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Левая фигурная скобка 3"/>
          <p:cNvSpPr/>
          <p:nvPr/>
        </p:nvSpPr>
        <p:spPr bwMode="auto">
          <a:xfrm>
            <a:off x="4119563" y="3048000"/>
            <a:ext cx="95250" cy="1081088"/>
          </a:xfrm>
          <a:prstGeom prst="leftBrac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/>
          <a:lstStyle/>
          <a:p>
            <a:pPr algn="l">
              <a:defRPr/>
            </a:pPr>
            <a:endParaRPr lang="ru-RU" sz="2400">
              <a:effectLst/>
            </a:endParaRPr>
          </a:p>
        </p:txBody>
      </p:sp>
      <p:sp>
        <p:nvSpPr>
          <p:cNvPr id="15" name="Левая фигурная скобка 14"/>
          <p:cNvSpPr/>
          <p:nvPr/>
        </p:nvSpPr>
        <p:spPr bwMode="auto">
          <a:xfrm>
            <a:off x="4071938" y="4508500"/>
            <a:ext cx="190500" cy="1995488"/>
          </a:xfrm>
          <a:prstGeom prst="leftBrac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/>
          <a:lstStyle/>
          <a:p>
            <a:pPr algn="l">
              <a:defRPr/>
            </a:pPr>
            <a:endParaRPr lang="ru-RU" sz="2400">
              <a:effectLst/>
            </a:endParaRPr>
          </a:p>
        </p:txBody>
      </p:sp>
      <p:cxnSp>
        <p:nvCxnSpPr>
          <p:cNvPr id="14344" name="Прямая со стрелкой 9"/>
          <p:cNvCxnSpPr>
            <a:cxnSpLocks noChangeShapeType="1"/>
          </p:cNvCxnSpPr>
          <p:nvPr/>
        </p:nvCxnSpPr>
        <p:spPr bwMode="auto">
          <a:xfrm flipH="1">
            <a:off x="3132138" y="3587750"/>
            <a:ext cx="869950" cy="417513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5" name="Прямая со стрелкой 13"/>
          <p:cNvCxnSpPr>
            <a:cxnSpLocks noChangeShapeType="1"/>
          </p:cNvCxnSpPr>
          <p:nvPr/>
        </p:nvCxnSpPr>
        <p:spPr bwMode="auto">
          <a:xfrm flipH="1" flipV="1">
            <a:off x="2916238" y="4508500"/>
            <a:ext cx="938212" cy="998538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Повторное использование разметки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/>
            <a:fld id="{7D838CBE-9530-42CD-86DA-75C9AFEE7A30}" type="slidenum">
              <a:rPr lang="ru-RU" sz="1400" smtClean="0">
                <a:solidFill>
                  <a:schemeClr val="folHlink"/>
                </a:solidFill>
                <a:latin typeface="Candara" pitchFamily="34" charset="0"/>
              </a:rPr>
              <a:pPr eaLnBrk="1" hangingPunct="1"/>
              <a:t>13</a:t>
            </a:fld>
            <a:endParaRPr lang="ru-RU" sz="1400" smtClean="0">
              <a:solidFill>
                <a:schemeClr val="folHlink"/>
              </a:solidFill>
              <a:latin typeface="Candara" pitchFamily="34" charset="0"/>
            </a:endParaRPr>
          </a:p>
        </p:txBody>
      </p:sp>
      <p:sp>
        <p:nvSpPr>
          <p:cNvPr id="15364" name="TextBox 8"/>
          <p:cNvSpPr txBox="1">
            <a:spLocks noChangeArrowheads="1"/>
          </p:cNvSpPr>
          <p:nvPr/>
        </p:nvSpPr>
        <p:spPr bwMode="auto">
          <a:xfrm>
            <a:off x="6578600" y="3106738"/>
            <a:ext cx="2468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en-US" sz="1800">
                <a:solidFill>
                  <a:schemeClr val="tx1"/>
                </a:solidFill>
                <a:effectLst/>
                <a:latin typeface="Candara" pitchFamily="34" charset="0"/>
              </a:rPr>
              <a:t>/Shared/_Footer.cshtml</a:t>
            </a:r>
          </a:p>
        </p:txBody>
      </p:sp>
      <p:pic>
        <p:nvPicPr>
          <p:cNvPr id="1536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25725"/>
            <a:ext cx="5167313" cy="330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613" y="3611563"/>
            <a:ext cx="3354387" cy="187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Левая фигурная скобка 10"/>
          <p:cNvSpPr/>
          <p:nvPr/>
        </p:nvSpPr>
        <p:spPr bwMode="auto">
          <a:xfrm>
            <a:off x="5880100" y="3789363"/>
            <a:ext cx="100013" cy="1404937"/>
          </a:xfrm>
          <a:prstGeom prst="leftBrac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/>
          <a:lstStyle/>
          <a:p>
            <a:pPr algn="l">
              <a:defRPr/>
            </a:pPr>
            <a:endParaRPr lang="ru-RU" sz="2400">
              <a:effectLst/>
            </a:endParaRPr>
          </a:p>
        </p:txBody>
      </p:sp>
      <p:cxnSp>
        <p:nvCxnSpPr>
          <p:cNvPr id="15368" name="Прямая со стрелкой 11"/>
          <p:cNvCxnSpPr>
            <a:cxnSpLocks noChangeShapeType="1"/>
            <a:stCxn id="15366" idx="1"/>
          </p:cNvCxnSpPr>
          <p:nvPr/>
        </p:nvCxnSpPr>
        <p:spPr bwMode="auto">
          <a:xfrm flipH="1">
            <a:off x="5364163" y="4548188"/>
            <a:ext cx="425450" cy="249237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Декларативные </a:t>
            </a:r>
            <a:r>
              <a:rPr lang="en-US" sz="4000" smtClean="0"/>
              <a:t>HTML - </a:t>
            </a:r>
            <a:r>
              <a:rPr lang="ru-RU" sz="4000" smtClean="0"/>
              <a:t>хелперы</a:t>
            </a:r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/>
            <a:fld id="{D2F283A9-A0B1-41F9-9F45-07D90A8333FA}" type="slidenum">
              <a:rPr lang="ru-RU" sz="1400" smtClean="0">
                <a:solidFill>
                  <a:schemeClr val="folHlink"/>
                </a:solidFill>
                <a:latin typeface="Candara" pitchFamily="34" charset="0"/>
              </a:rPr>
              <a:pPr eaLnBrk="1" hangingPunct="1"/>
              <a:t>14</a:t>
            </a:fld>
            <a:endParaRPr lang="ru-RU" sz="1400" smtClean="0">
              <a:solidFill>
                <a:schemeClr val="folHlink"/>
              </a:solidFill>
              <a:latin typeface="Candara" pitchFamily="34" charset="0"/>
            </a:endParaRP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306638"/>
            <a:ext cx="4586287" cy="267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38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429000"/>
            <a:ext cx="3402012" cy="239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Контроллер</a:t>
            </a: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/>
            <a:fld id="{91CEC3BE-5473-4660-904E-2B62C8446ADA}" type="slidenum">
              <a:rPr lang="ru-RU" sz="1400" smtClean="0">
                <a:solidFill>
                  <a:schemeClr val="folHlink"/>
                </a:solidFill>
                <a:latin typeface="Candara" pitchFamily="34" charset="0"/>
              </a:rPr>
              <a:pPr eaLnBrk="1" hangingPunct="1"/>
              <a:t>15</a:t>
            </a:fld>
            <a:endParaRPr lang="ru-RU" sz="1400" smtClean="0">
              <a:solidFill>
                <a:schemeClr val="folHlink"/>
              </a:solidFill>
              <a:latin typeface="Candara" pitchFamily="34" charset="0"/>
            </a:endParaRP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312988"/>
            <a:ext cx="6116638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Фильтры действий</a:t>
            </a:r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/>
            <a:fld id="{5C95EB18-D062-4257-BD02-FEF8D1941797}" type="slidenum">
              <a:rPr lang="ru-RU" sz="1400" smtClean="0">
                <a:solidFill>
                  <a:schemeClr val="folHlink"/>
                </a:solidFill>
                <a:latin typeface="Candara" pitchFamily="34" charset="0"/>
              </a:rPr>
              <a:pPr eaLnBrk="1" hangingPunct="1"/>
              <a:t>16</a:t>
            </a:fld>
            <a:endParaRPr lang="ru-RU" sz="1400" smtClean="0">
              <a:solidFill>
                <a:schemeClr val="folHlink"/>
              </a:solidFill>
              <a:latin typeface="Candara" pitchFamily="34" charset="0"/>
            </a:endParaRPr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136775"/>
            <a:ext cx="5616575" cy="462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Полезные фильтры действий </a:t>
            </a:r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/>
            <a:fld id="{1EA10327-5902-4298-8F71-000A76ADB659}" type="slidenum">
              <a:rPr lang="ru-RU" sz="1400" smtClean="0">
                <a:solidFill>
                  <a:schemeClr val="folHlink"/>
                </a:solidFill>
                <a:latin typeface="Candara" pitchFamily="34" charset="0"/>
              </a:rPr>
              <a:pPr eaLnBrk="1" hangingPunct="1"/>
              <a:t>17</a:t>
            </a:fld>
            <a:endParaRPr lang="ru-RU" sz="1400" smtClean="0">
              <a:solidFill>
                <a:schemeClr val="folHlink"/>
              </a:solidFill>
              <a:latin typeface="Candara" pitchFamily="34" charset="0"/>
            </a:endParaRPr>
          </a:p>
        </p:txBody>
      </p:sp>
      <p:sp>
        <p:nvSpPr>
          <p:cNvPr id="19460" name="Прямоугольник 4"/>
          <p:cNvSpPr>
            <a:spLocks noChangeArrowheads="1"/>
          </p:cNvSpPr>
          <p:nvPr/>
        </p:nvSpPr>
        <p:spPr bwMode="auto">
          <a:xfrm>
            <a:off x="1258888" y="2708275"/>
            <a:ext cx="59594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buFont typeface="Arial" charset="0"/>
              <a:buChar char="•"/>
            </a:pPr>
            <a:r>
              <a:rPr lang="en-US" sz="3600">
                <a:solidFill>
                  <a:schemeClr val="tx1"/>
                </a:solidFill>
                <a:effectLst/>
              </a:rPr>
              <a:t>Authorize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3600">
                <a:solidFill>
                  <a:schemeClr val="tx1"/>
                </a:solidFill>
                <a:effectLst/>
              </a:rPr>
              <a:t>HandleError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3600">
                <a:solidFill>
                  <a:schemeClr val="tx1"/>
                </a:solidFill>
                <a:effectLst/>
              </a:rPr>
              <a:t>HttpGet / HttpPost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3600">
                <a:solidFill>
                  <a:schemeClr val="tx1"/>
                </a:solidFill>
                <a:effectLst/>
              </a:rPr>
              <a:t>OutputCache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Настраиваемые фильтры</a:t>
            </a:r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/>
            <a:fld id="{E5E7AD50-7944-4592-BC74-3AF5FC498ED8}" type="slidenum">
              <a:rPr lang="ru-RU" sz="1400" smtClean="0">
                <a:solidFill>
                  <a:schemeClr val="folHlink"/>
                </a:solidFill>
                <a:latin typeface="Candara" pitchFamily="34" charset="0"/>
              </a:rPr>
              <a:pPr eaLnBrk="1" hangingPunct="1"/>
              <a:t>18</a:t>
            </a:fld>
            <a:endParaRPr lang="ru-RU" sz="1400" smtClean="0">
              <a:solidFill>
                <a:schemeClr val="folHlink"/>
              </a:solidFill>
              <a:latin typeface="Candara" pitchFamily="34" charset="0"/>
            </a:endParaRPr>
          </a:p>
        </p:txBody>
      </p:sp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047875"/>
            <a:ext cx="5761037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Глобальные фильтры</a:t>
            </a:r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/>
            <a:fld id="{B9B812C7-6ABE-491A-AF62-9EC573D20244}" type="slidenum">
              <a:rPr lang="ru-RU" sz="1400" smtClean="0">
                <a:solidFill>
                  <a:schemeClr val="folHlink"/>
                </a:solidFill>
                <a:latin typeface="Candara" pitchFamily="34" charset="0"/>
              </a:rPr>
              <a:pPr eaLnBrk="1" hangingPunct="1"/>
              <a:t>19</a:t>
            </a:fld>
            <a:endParaRPr lang="ru-RU" sz="1400" smtClean="0">
              <a:solidFill>
                <a:schemeClr val="folHlink"/>
              </a:solidFill>
              <a:latin typeface="Candara" pitchFamily="34" charset="0"/>
            </a:endParaRP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708275"/>
            <a:ext cx="8459787" cy="288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Программа семинара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809625" y="2133600"/>
            <a:ext cx="7958138" cy="3881438"/>
          </a:xfrm>
        </p:spPr>
        <p:txBody>
          <a:bodyPr/>
          <a:lstStyle/>
          <a:p>
            <a:r>
              <a:rPr lang="ru-RU" smtClean="0"/>
              <a:t>Знакомство с ASP.NET MVC 3</a:t>
            </a:r>
          </a:p>
          <a:p>
            <a:r>
              <a:rPr lang="ru-RU" smtClean="0"/>
              <a:t>Паттерн MVC</a:t>
            </a:r>
          </a:p>
          <a:p>
            <a:r>
              <a:rPr lang="ru-RU" smtClean="0"/>
              <a:t>Компоненты ASP.NET MVC 3</a:t>
            </a:r>
          </a:p>
          <a:p>
            <a:r>
              <a:rPr lang="ru-RU" smtClean="0"/>
              <a:t>Движок представления Razor</a:t>
            </a:r>
          </a:p>
          <a:p>
            <a:r>
              <a:rPr lang="ru-RU" smtClean="0"/>
              <a:t>Работа с данными и модели</a:t>
            </a:r>
          </a:p>
          <a:p>
            <a:r>
              <a:rPr lang="ru-RU" smtClean="0"/>
              <a:t>Маршрутизация</a:t>
            </a:r>
            <a:endParaRPr lang="en-US" smtClean="0"/>
          </a:p>
          <a:p>
            <a:r>
              <a:rPr lang="ru-RU" smtClean="0"/>
              <a:t>Тестирование </a:t>
            </a:r>
            <a:r>
              <a:rPr lang="en-US" smtClean="0"/>
              <a:t>web-</a:t>
            </a:r>
            <a:r>
              <a:rPr lang="ru-RU" smtClean="0"/>
              <a:t>приложения</a:t>
            </a:r>
          </a:p>
        </p:txBody>
      </p:sp>
      <p:sp>
        <p:nvSpPr>
          <p:cNvPr id="4100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/>
            <a:fld id="{2325FFB2-228C-4D0E-8A5E-002833C8A143}" type="slidenum">
              <a:rPr lang="ru-RU" sz="1400" smtClean="0">
                <a:solidFill>
                  <a:schemeClr val="folHlink"/>
                </a:solidFill>
                <a:latin typeface="Candara" pitchFamily="34" charset="0"/>
              </a:rPr>
              <a:pPr eaLnBrk="1" hangingPunct="1"/>
              <a:t>2</a:t>
            </a:fld>
            <a:endParaRPr lang="ru-RU" sz="1400" smtClean="0">
              <a:solidFill>
                <a:schemeClr val="folHlink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</a:t>
            </a:r>
            <a:r>
              <a:rPr lang="ru-RU" smtClean="0"/>
              <a:t>одели</a:t>
            </a:r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/>
            <a:fld id="{E0BC7543-D7B9-4044-9A6A-A1A73ABAECEC}" type="slidenum">
              <a:rPr lang="ru-RU" sz="1400" smtClean="0">
                <a:solidFill>
                  <a:schemeClr val="folHlink"/>
                </a:solidFill>
                <a:latin typeface="Candara" pitchFamily="34" charset="0"/>
              </a:rPr>
              <a:pPr eaLnBrk="1" hangingPunct="1"/>
              <a:t>20</a:t>
            </a:fld>
            <a:endParaRPr lang="ru-RU" sz="1400" smtClean="0">
              <a:solidFill>
                <a:schemeClr val="folHlink"/>
              </a:solidFill>
              <a:latin typeface="Candara" pitchFamily="34" charset="0"/>
            </a:endParaRPr>
          </a:p>
        </p:txBody>
      </p:sp>
      <p:sp>
        <p:nvSpPr>
          <p:cNvPr id="18436" name="Прямоугольник 4"/>
          <p:cNvSpPr>
            <a:spLocks noChangeArrowheads="1"/>
          </p:cNvSpPr>
          <p:nvPr/>
        </p:nvSpPr>
        <p:spPr bwMode="auto">
          <a:xfrm>
            <a:off x="844550" y="2205038"/>
            <a:ext cx="79930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buFont typeface="Arial" charset="0"/>
              <a:buChar char="•"/>
              <a:defRPr/>
            </a:pPr>
            <a:r>
              <a:rPr lang="ru-RU" sz="2600" dirty="0">
                <a:solidFill>
                  <a:schemeClr val="tx1"/>
                </a:solidFill>
                <a:effectLst/>
                <a:latin typeface="Candara" pitchFamily="34" charset="0"/>
              </a:rPr>
              <a:t>Модели данных</a:t>
            </a:r>
            <a:endParaRPr lang="en-US" sz="2600" dirty="0">
              <a:solidFill>
                <a:schemeClr val="tx1"/>
              </a:solidFill>
              <a:effectLst/>
              <a:latin typeface="Candara" pitchFamily="34" charset="0"/>
            </a:endParaRPr>
          </a:p>
          <a:p>
            <a:pPr marL="742950" lvl="1" indent="-285750" algn="l">
              <a:buFont typeface="Arial" charset="0"/>
              <a:buChar char="•"/>
              <a:defRPr/>
            </a:pPr>
            <a:r>
              <a:rPr lang="ru-RU" sz="2600" dirty="0">
                <a:solidFill>
                  <a:schemeClr val="tx1"/>
                </a:solidFill>
                <a:effectLst/>
                <a:latin typeface="Candara" pitchFamily="34" charset="0"/>
              </a:rPr>
              <a:t>Используются для работы с данными</a:t>
            </a:r>
            <a:endParaRPr lang="en-US" sz="2600" dirty="0">
              <a:solidFill>
                <a:schemeClr val="tx1"/>
              </a:solidFill>
              <a:effectLst/>
              <a:latin typeface="Candara" pitchFamily="34" charset="0"/>
            </a:endParaRPr>
          </a:p>
          <a:p>
            <a:pPr marL="742950" lvl="1" indent="-285750" algn="l">
              <a:buFont typeface="Arial" charset="0"/>
              <a:buChar char="•"/>
              <a:defRPr/>
            </a:pPr>
            <a:r>
              <a:rPr lang="ru-RU" sz="2600" dirty="0">
                <a:solidFill>
                  <a:schemeClr val="tx1"/>
                </a:solidFill>
                <a:effectLst/>
                <a:latin typeface="Candara" pitchFamily="34" charset="0"/>
              </a:rPr>
              <a:t>Сохраняются и восстанавливаются</a:t>
            </a:r>
          </a:p>
          <a:p>
            <a:pPr lvl="1" algn="l">
              <a:defRPr/>
            </a:pPr>
            <a:endParaRPr lang="en-US" sz="2600" dirty="0">
              <a:solidFill>
                <a:schemeClr val="tx1"/>
              </a:solidFill>
              <a:effectLst/>
              <a:latin typeface="Candara" pitchFamily="34" charset="0"/>
            </a:endParaRPr>
          </a:p>
          <a:p>
            <a:pPr marL="342900" indent="-342900" algn="l">
              <a:buFont typeface="Arial" charset="0"/>
              <a:buChar char="•"/>
              <a:defRPr/>
            </a:pPr>
            <a:r>
              <a:rPr lang="ru-RU" sz="2600" dirty="0">
                <a:solidFill>
                  <a:schemeClr val="tx1"/>
                </a:solidFill>
                <a:effectLst/>
                <a:latin typeface="Candara" pitchFamily="34" charset="0"/>
              </a:rPr>
              <a:t>Модели представления</a:t>
            </a:r>
            <a:endParaRPr lang="en-US" sz="2600" dirty="0">
              <a:solidFill>
                <a:schemeClr val="tx1"/>
              </a:solidFill>
              <a:effectLst/>
              <a:latin typeface="Candara" pitchFamily="34" charset="0"/>
            </a:endParaRPr>
          </a:p>
          <a:p>
            <a:pPr marL="742950" lvl="1" indent="-285750" algn="l">
              <a:buFont typeface="Arial" charset="0"/>
              <a:buChar char="•"/>
              <a:defRPr/>
            </a:pPr>
            <a:r>
              <a:rPr lang="ru-RU" sz="2600" dirty="0">
                <a:solidFill>
                  <a:schemeClr val="tx1"/>
                </a:solidFill>
                <a:effectLst/>
                <a:latin typeface="Candara" pitchFamily="34" charset="0"/>
              </a:rPr>
              <a:t>Используются для передачи данных представлению</a:t>
            </a:r>
            <a:endParaRPr lang="en-US" sz="2600" dirty="0">
              <a:solidFill>
                <a:schemeClr val="tx1"/>
              </a:solidFill>
              <a:effectLst/>
              <a:latin typeface="Candara" pitchFamily="34" charset="0"/>
            </a:endParaRPr>
          </a:p>
          <a:p>
            <a:pPr marL="742950" lvl="1" indent="-285750" algn="l">
              <a:buFont typeface="Arial" charset="0"/>
              <a:buChar char="•"/>
              <a:defRPr/>
            </a:pPr>
            <a:r>
              <a:rPr lang="ru-RU" sz="2600" dirty="0">
                <a:solidFill>
                  <a:schemeClr val="tx1"/>
                </a:solidFill>
                <a:effectLst/>
                <a:latin typeface="Candara" pitchFamily="34" charset="0"/>
              </a:rPr>
              <a:t>Могут включать модели данных</a:t>
            </a:r>
            <a:endParaRPr lang="en-US" sz="2600" dirty="0">
              <a:solidFill>
                <a:schemeClr val="tx1"/>
              </a:solidFill>
              <a:effectLst/>
              <a:latin typeface="Candara" pitchFamily="34" charset="0"/>
            </a:endParaRPr>
          </a:p>
          <a:p>
            <a:pPr marL="742950" lvl="1" indent="-285750" algn="l">
              <a:buFont typeface="Arial" charset="0"/>
              <a:buChar char="•"/>
              <a:defRPr/>
            </a:pPr>
            <a:r>
              <a:rPr lang="ru-RU" sz="2600" dirty="0">
                <a:solidFill>
                  <a:schemeClr val="tx1"/>
                </a:solidFill>
                <a:effectLst/>
                <a:latin typeface="Candara" pitchFamily="34" charset="0"/>
              </a:rPr>
              <a:t>Могут содержать преобразованные данные из моделей данных</a:t>
            </a:r>
            <a:endParaRPr lang="en-US" sz="2600" dirty="0">
              <a:solidFill>
                <a:schemeClr val="tx1"/>
              </a:solidFill>
              <a:effectLst/>
              <a:latin typeface="Candara" pitchFamily="34" charset="0"/>
            </a:endParaRPr>
          </a:p>
          <a:p>
            <a:pPr marL="742950" lvl="1" indent="-285750" algn="l">
              <a:buFont typeface="Arial" charset="0"/>
              <a:buChar char="•"/>
              <a:defRPr/>
            </a:pPr>
            <a:endParaRPr lang="en-US" sz="2600" dirty="0">
              <a:solidFill>
                <a:schemeClr val="tx1"/>
              </a:solidFill>
              <a:effectLst/>
              <a:latin typeface="Candara" pitchFamily="34" charset="0"/>
            </a:endParaRPr>
          </a:p>
          <a:p>
            <a:pPr marL="342900" indent="-342900" algn="l">
              <a:buFont typeface="Arial" charset="0"/>
              <a:buChar char="•"/>
              <a:defRPr/>
            </a:pPr>
            <a:endParaRPr lang="ru-RU" sz="2800" dirty="0"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Модели представления</a:t>
            </a: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/>
            <a:fld id="{212A7B24-3C8F-42F9-A900-226990016683}" type="slidenum">
              <a:rPr lang="ru-RU" sz="1400" smtClean="0">
                <a:solidFill>
                  <a:schemeClr val="folHlink"/>
                </a:solidFill>
                <a:latin typeface="Candara" pitchFamily="34" charset="0"/>
              </a:rPr>
              <a:pPr eaLnBrk="1" hangingPunct="1"/>
              <a:t>21</a:t>
            </a:fld>
            <a:endParaRPr lang="ru-RU" sz="1400" smtClean="0">
              <a:solidFill>
                <a:schemeClr val="folHlink"/>
              </a:solidFill>
              <a:latin typeface="Candara" pitchFamily="34" charset="0"/>
            </a:endParaRPr>
          </a:p>
        </p:txBody>
      </p:sp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2703513"/>
            <a:ext cx="3098800" cy="245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55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5" y="2938463"/>
            <a:ext cx="2019300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55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565400"/>
            <a:ext cx="3201987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Right Arrow 8"/>
          <p:cNvSpPr/>
          <p:nvPr/>
        </p:nvSpPr>
        <p:spPr bwMode="auto">
          <a:xfrm>
            <a:off x="3069889" y="3821979"/>
            <a:ext cx="566007" cy="457200"/>
          </a:xfrm>
          <a:prstGeom prst="rightArrow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6" tIns="45718" rIns="91436" bIns="45718" anchor="ctr"/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>
              <a:defRPr/>
            </a:pPr>
            <a:endParaRPr lang="en-US" sz="20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" name="Стрелка вправо 10"/>
          <p:cNvSpPr/>
          <p:nvPr/>
        </p:nvSpPr>
        <p:spPr bwMode="auto">
          <a:xfrm>
            <a:off x="5940425" y="3757613"/>
            <a:ext cx="1152525" cy="585787"/>
          </a:xfrm>
          <a:prstGeom prst="rightArrow">
            <a:avLst>
              <a:gd name="adj1" fmla="val 50000"/>
              <a:gd name="adj2" fmla="val 41314"/>
            </a:avLst>
          </a:prstGeom>
          <a:ln>
            <a:solidFill>
              <a:srgbClr val="FF9933"/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effectLst/>
                <a:latin typeface="Candara" pitchFamily="34" charset="0"/>
              </a:rPr>
              <a:t>response</a:t>
            </a:r>
            <a:endParaRPr lang="ru-RU" sz="1600" dirty="0">
              <a:solidFill>
                <a:srgbClr val="000000"/>
              </a:solidFill>
              <a:effectLst/>
              <a:latin typeface="Candara" pitchFamily="34" charset="0"/>
            </a:endParaRPr>
          </a:p>
        </p:txBody>
      </p:sp>
      <p:sp>
        <p:nvSpPr>
          <p:cNvPr id="23563" name="TextBox 4"/>
          <p:cNvSpPr txBox="1">
            <a:spLocks noChangeArrowheads="1"/>
          </p:cNvSpPr>
          <p:nvPr/>
        </p:nvSpPr>
        <p:spPr bwMode="auto">
          <a:xfrm>
            <a:off x="636588" y="2047875"/>
            <a:ext cx="1895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1"/>
                </a:solidFill>
                <a:effectLst/>
              </a:rPr>
              <a:t>AccountModels.cs</a:t>
            </a:r>
            <a:endParaRPr lang="ru-RU" sz="1800">
              <a:solidFill>
                <a:schemeClr val="tx1"/>
              </a:solidFill>
              <a:effectLst/>
            </a:endParaRPr>
          </a:p>
        </p:txBody>
      </p:sp>
      <p:sp>
        <p:nvSpPr>
          <p:cNvPr id="23564" name="Прямоугольник 5"/>
          <p:cNvSpPr>
            <a:spLocks noChangeArrowheads="1"/>
          </p:cNvSpPr>
          <p:nvPr/>
        </p:nvSpPr>
        <p:spPr bwMode="auto">
          <a:xfrm>
            <a:off x="4000500" y="2054225"/>
            <a:ext cx="14652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LogOn.cshtml</a:t>
            </a:r>
            <a:endParaRPr lang="ru-RU" sz="180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/>
              <a:t>Маршрутизация </a:t>
            </a:r>
            <a:r>
              <a:rPr lang="en-US" sz="4000" b="1" smtClean="0"/>
              <a:t>ASP.NET MVC</a:t>
            </a:r>
            <a:endParaRPr lang="ru-RU" sz="4000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/>
            <a:fld id="{CB573657-2F6F-485A-BB9D-70407EBBEB75}" type="slidenum">
              <a:rPr lang="ru-RU" sz="1400" smtClean="0">
                <a:solidFill>
                  <a:schemeClr val="folHlink"/>
                </a:solidFill>
                <a:latin typeface="Candara" pitchFamily="34" charset="0"/>
              </a:rPr>
              <a:pPr eaLnBrk="1" hangingPunct="1"/>
              <a:t>22</a:t>
            </a:fld>
            <a:endParaRPr lang="ru-RU" sz="1400" smtClean="0">
              <a:solidFill>
                <a:schemeClr val="folHlink"/>
              </a:solidFill>
              <a:latin typeface="Candara" pitchFamily="34" charset="0"/>
            </a:endParaRPr>
          </a:p>
        </p:txBody>
      </p:sp>
      <p:sp>
        <p:nvSpPr>
          <p:cNvPr id="24580" name="Прямоугольник 4"/>
          <p:cNvSpPr>
            <a:spLocks noChangeArrowheads="1"/>
          </p:cNvSpPr>
          <p:nvPr/>
        </p:nvSpPr>
        <p:spPr bwMode="auto">
          <a:xfrm>
            <a:off x="971550" y="2420938"/>
            <a:ext cx="7632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3600">
                <a:solidFill>
                  <a:schemeClr val="tx1"/>
                </a:solidFill>
                <a:effectLst/>
                <a:latin typeface="Candara" pitchFamily="34" charset="0"/>
              </a:rPr>
              <a:t>http://my.site.com/home/index/3 </a:t>
            </a:r>
          </a:p>
        </p:txBody>
      </p:sp>
      <p:pic>
        <p:nvPicPr>
          <p:cNvPr id="2458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037013"/>
            <a:ext cx="6767512" cy="2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Левая фигурная скобка 7"/>
          <p:cNvSpPr/>
          <p:nvPr/>
        </p:nvSpPr>
        <p:spPr bwMode="auto">
          <a:xfrm rot="16200000">
            <a:off x="5117307" y="2582069"/>
            <a:ext cx="265112" cy="1117600"/>
          </a:xfrm>
          <a:prstGeom prst="leftBrac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/>
          <a:lstStyle/>
          <a:p>
            <a:pPr algn="l">
              <a:defRPr/>
            </a:pPr>
            <a:endParaRPr lang="ru-RU" sz="2400">
              <a:effectLst/>
            </a:endParaRPr>
          </a:p>
        </p:txBody>
      </p:sp>
      <p:sp>
        <p:nvSpPr>
          <p:cNvPr id="9" name="Левая фигурная скобка 8"/>
          <p:cNvSpPr/>
          <p:nvPr/>
        </p:nvSpPr>
        <p:spPr bwMode="auto">
          <a:xfrm rot="16200000">
            <a:off x="6329363" y="2628900"/>
            <a:ext cx="239712" cy="998538"/>
          </a:xfrm>
          <a:prstGeom prst="leftBrac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/>
          <a:lstStyle/>
          <a:p>
            <a:pPr algn="l">
              <a:defRPr/>
            </a:pPr>
            <a:endParaRPr lang="ru-RU" sz="2400">
              <a:effectLst/>
            </a:endParaRPr>
          </a:p>
        </p:txBody>
      </p:sp>
      <p:sp>
        <p:nvSpPr>
          <p:cNvPr id="10" name="Левая фигурная скобка 9"/>
          <p:cNvSpPr/>
          <p:nvPr/>
        </p:nvSpPr>
        <p:spPr bwMode="auto">
          <a:xfrm rot="16200000">
            <a:off x="7123113" y="2990850"/>
            <a:ext cx="227012" cy="287338"/>
          </a:xfrm>
          <a:prstGeom prst="leftBrac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/>
          <a:lstStyle/>
          <a:p>
            <a:pPr algn="l">
              <a:defRPr/>
            </a:pPr>
            <a:endParaRPr lang="ru-RU" sz="2400">
              <a:effectLst/>
            </a:endParaRPr>
          </a:p>
        </p:txBody>
      </p:sp>
      <p:cxnSp>
        <p:nvCxnSpPr>
          <p:cNvPr id="24585" name="Прямая со стрелкой 10"/>
          <p:cNvCxnSpPr>
            <a:cxnSpLocks noChangeShapeType="1"/>
          </p:cNvCxnSpPr>
          <p:nvPr/>
        </p:nvCxnSpPr>
        <p:spPr bwMode="auto">
          <a:xfrm>
            <a:off x="5249863" y="3373438"/>
            <a:ext cx="0" cy="64770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86" name="Прямая со стрелкой 16"/>
          <p:cNvCxnSpPr>
            <a:cxnSpLocks noChangeShapeType="1"/>
          </p:cNvCxnSpPr>
          <p:nvPr/>
        </p:nvCxnSpPr>
        <p:spPr bwMode="auto">
          <a:xfrm flipH="1">
            <a:off x="6448425" y="3373438"/>
            <a:ext cx="0" cy="1192212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87" name="Прямая со стрелкой 19"/>
          <p:cNvCxnSpPr>
            <a:cxnSpLocks noChangeShapeType="1"/>
          </p:cNvCxnSpPr>
          <p:nvPr/>
        </p:nvCxnSpPr>
        <p:spPr bwMode="auto">
          <a:xfrm>
            <a:off x="7235825" y="3373438"/>
            <a:ext cx="0" cy="1208087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/>
              <a:t>Таблица маршрутизации</a:t>
            </a:r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/>
            <a:fld id="{81FA3D55-4CF1-4357-B725-DB8E0FB85262}" type="slidenum">
              <a:rPr lang="ru-RU" sz="1400" smtClean="0">
                <a:solidFill>
                  <a:schemeClr val="folHlink"/>
                </a:solidFill>
                <a:latin typeface="Candara" pitchFamily="34" charset="0"/>
              </a:rPr>
              <a:pPr eaLnBrk="1" hangingPunct="1"/>
              <a:t>23</a:t>
            </a:fld>
            <a:endParaRPr lang="ru-RU" sz="1400" smtClean="0">
              <a:solidFill>
                <a:schemeClr val="folHlink"/>
              </a:solidFill>
              <a:latin typeface="Candara" pitchFamily="34" charset="0"/>
            </a:endParaRP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2205038"/>
            <a:ext cx="8401050" cy="298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5" name="Прямоугольник 2"/>
          <p:cNvSpPr>
            <a:spLocks noChangeArrowheads="1"/>
          </p:cNvSpPr>
          <p:nvPr/>
        </p:nvSpPr>
        <p:spPr bwMode="auto">
          <a:xfrm>
            <a:off x="762000" y="5316538"/>
            <a:ext cx="80851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  <a:effectLst/>
                <a:latin typeface="Candara" pitchFamily="34" charset="0"/>
              </a:rPr>
              <a:t>http://my.site.com/home/index/3 </a:t>
            </a:r>
          </a:p>
          <a:p>
            <a:pPr algn="l"/>
            <a:r>
              <a:rPr lang="en-US" sz="2400">
                <a:solidFill>
                  <a:schemeClr val="tx1"/>
                </a:solidFill>
                <a:effectLst/>
                <a:latin typeface="Candara" pitchFamily="34" charset="0"/>
              </a:rPr>
              <a:t>-</a:t>
            </a:r>
            <a:r>
              <a:rPr lang="ru-RU" sz="2400">
                <a:solidFill>
                  <a:schemeClr val="tx1"/>
                </a:solidFill>
                <a:effectLst/>
                <a:latin typeface="Candara" pitchFamily="34" charset="0"/>
              </a:rPr>
              <a:t> будет вызван метод</a:t>
            </a:r>
            <a:r>
              <a:rPr lang="en-US" sz="2400">
                <a:solidFill>
                  <a:schemeClr val="tx1"/>
                </a:solidFill>
                <a:effectLst/>
                <a:latin typeface="Candara" pitchFamily="34" charset="0"/>
              </a:rPr>
              <a:t>:</a:t>
            </a:r>
            <a:r>
              <a:rPr lang="ru-RU" sz="2400">
                <a:solidFill>
                  <a:schemeClr val="tx1"/>
                </a:solidFill>
                <a:effectLst/>
                <a:latin typeface="Candara" pitchFamily="34" charset="0"/>
              </a:rPr>
              <a:t> </a:t>
            </a:r>
            <a:r>
              <a:rPr lang="en-US" sz="2400">
                <a:solidFill>
                  <a:schemeClr val="tx1"/>
                </a:solidFill>
                <a:effectLst/>
                <a:latin typeface="Candara" pitchFamily="34" charset="0"/>
              </a:rPr>
              <a:t>HomeController.Index(3)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Тестирование</a:t>
            </a:r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/>
            <a:fld id="{7248D101-87DF-4007-97F4-CE38053DBEC4}" type="slidenum">
              <a:rPr lang="ru-RU" sz="1400" smtClean="0">
                <a:solidFill>
                  <a:schemeClr val="folHlink"/>
                </a:solidFill>
                <a:latin typeface="Candara" pitchFamily="34" charset="0"/>
              </a:rPr>
              <a:pPr eaLnBrk="1" hangingPunct="1"/>
              <a:t>24</a:t>
            </a:fld>
            <a:endParaRPr lang="ru-RU" sz="1400" smtClean="0">
              <a:solidFill>
                <a:schemeClr val="folHlink"/>
              </a:solidFill>
              <a:latin typeface="Candara" pitchFamily="34" charset="0"/>
            </a:endParaRPr>
          </a:p>
        </p:txBody>
      </p:sp>
      <p:sp>
        <p:nvSpPr>
          <p:cNvPr id="26628" name="Прямоугольник 4"/>
          <p:cNvSpPr>
            <a:spLocks noChangeArrowheads="1"/>
          </p:cNvSpPr>
          <p:nvPr/>
        </p:nvSpPr>
        <p:spPr bwMode="auto">
          <a:xfrm>
            <a:off x="971550" y="2274888"/>
            <a:ext cx="792162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buFont typeface="Arial" charset="0"/>
              <a:buChar char="•"/>
            </a:pPr>
            <a:r>
              <a:rPr lang="ru-RU" sz="3200">
                <a:solidFill>
                  <a:schemeClr val="tx1"/>
                </a:solidFill>
                <a:effectLst/>
                <a:latin typeface="Candara" pitchFamily="34" charset="0"/>
              </a:rPr>
              <a:t>Модели – Unit тесты</a:t>
            </a:r>
          </a:p>
          <a:p>
            <a:pPr marL="342900" indent="-342900" algn="l">
              <a:buFont typeface="Arial" charset="0"/>
              <a:buChar char="•"/>
            </a:pPr>
            <a:endParaRPr lang="ru-RU" sz="3200">
              <a:solidFill>
                <a:schemeClr val="tx1"/>
              </a:solidFill>
              <a:effectLst/>
              <a:latin typeface="Candara" pitchFamily="34" charset="0"/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ru-RU" sz="3200">
                <a:solidFill>
                  <a:schemeClr val="tx1"/>
                </a:solidFill>
                <a:effectLst/>
                <a:latin typeface="Candara" pitchFamily="34" charset="0"/>
              </a:rPr>
              <a:t>Контроллеры – Unit тесты</a:t>
            </a:r>
          </a:p>
          <a:p>
            <a:pPr marL="342900" indent="-342900" algn="l">
              <a:buFont typeface="Arial" charset="0"/>
              <a:buChar char="•"/>
            </a:pPr>
            <a:endParaRPr lang="ru-RU" sz="3200">
              <a:solidFill>
                <a:schemeClr val="tx1"/>
              </a:solidFill>
              <a:effectLst/>
              <a:latin typeface="Candara" pitchFamily="34" charset="0"/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ru-RU" sz="3200">
                <a:solidFill>
                  <a:schemeClr val="tx1"/>
                </a:solidFill>
                <a:effectLst/>
                <a:latin typeface="Candara" pitchFamily="34" charset="0"/>
              </a:rPr>
              <a:t>Роуты - Unit тесты </a:t>
            </a:r>
          </a:p>
          <a:p>
            <a:pPr marL="342900" indent="-342900" algn="l">
              <a:buFont typeface="Arial" charset="0"/>
              <a:buChar char="•"/>
            </a:pPr>
            <a:endParaRPr lang="ru-RU" sz="3200">
              <a:solidFill>
                <a:schemeClr val="tx1"/>
              </a:solidFill>
              <a:effectLst/>
              <a:latin typeface="Candara" pitchFamily="34" charset="0"/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ru-RU" sz="3200">
                <a:solidFill>
                  <a:schemeClr val="tx1"/>
                </a:solidFill>
                <a:effectLst/>
                <a:latin typeface="Candara" pitchFamily="34" charset="0"/>
              </a:rPr>
              <a:t>Представления – (Функциональные тесты. Selenium и т.д.)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Тестирование контроллера</a:t>
            </a:r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/>
            <a:fld id="{1A936CE9-DBAD-46F2-96CD-E0A28D63E00E}" type="slidenum">
              <a:rPr lang="ru-RU" sz="1400" smtClean="0">
                <a:solidFill>
                  <a:schemeClr val="folHlink"/>
                </a:solidFill>
                <a:latin typeface="Candara" pitchFamily="34" charset="0"/>
              </a:rPr>
              <a:pPr eaLnBrk="1" hangingPunct="1"/>
              <a:t>25</a:t>
            </a:fld>
            <a:endParaRPr lang="ru-RU" sz="1400" smtClean="0">
              <a:solidFill>
                <a:schemeClr val="folHlink"/>
              </a:solidFill>
              <a:latin typeface="Candara" pitchFamily="34" charset="0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575" y="2636838"/>
            <a:ext cx="4924425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154363"/>
            <a:ext cx="3921125" cy="217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Right Arrow 8"/>
          <p:cNvSpPr/>
          <p:nvPr/>
        </p:nvSpPr>
        <p:spPr bwMode="auto">
          <a:xfrm rot="10800000">
            <a:off x="3927102" y="4225791"/>
            <a:ext cx="674166" cy="457200"/>
          </a:xfrm>
          <a:prstGeom prst="rightArrow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6" tIns="45718" rIns="91436" bIns="45718" anchor="ctr"/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>
              <a:defRPr/>
            </a:pPr>
            <a:endParaRPr lang="en-US" sz="20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/>
            <a:fld id="{A7B78FC7-A444-4CC9-A3C4-F78A4A9223DE}" type="slidenum">
              <a:rPr lang="ru-RU" sz="1400" smtClean="0">
                <a:solidFill>
                  <a:schemeClr val="folHlink"/>
                </a:solidFill>
                <a:latin typeface="Candara" pitchFamily="34" charset="0"/>
              </a:rPr>
              <a:pPr eaLnBrk="1" hangingPunct="1"/>
              <a:t>26</a:t>
            </a:fld>
            <a:endParaRPr lang="ru-RU" sz="1400" smtClean="0">
              <a:solidFill>
                <a:schemeClr val="folHlink"/>
              </a:solidFill>
              <a:latin typeface="Candara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Спасибо			</a:t>
            </a:r>
            <a:br>
              <a:rPr lang="ru-RU" smtClean="0"/>
            </a:br>
            <a:r>
              <a:rPr lang="ru-RU" smtClean="0"/>
              <a:t>		за внимание!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1600200" y="2743200"/>
            <a:ext cx="6662738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800">
                <a:solidFill>
                  <a:schemeClr val="tx1"/>
                </a:solidFill>
                <a:effectLst/>
                <a:latin typeface="Candara" pitchFamily="34" charset="0"/>
              </a:rPr>
              <a:t>(с) «Заказные ИнформСистемы»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800">
                <a:solidFill>
                  <a:schemeClr val="tx1"/>
                </a:solidFill>
                <a:effectLst/>
                <a:latin typeface="Candara" pitchFamily="34" charset="0"/>
              </a:rPr>
              <a:t>Москва, 20</a:t>
            </a:r>
            <a:r>
              <a:rPr lang="en-US" sz="2800">
                <a:solidFill>
                  <a:schemeClr val="tx1"/>
                </a:solidFill>
                <a:effectLst/>
                <a:latin typeface="Candara" pitchFamily="34" charset="0"/>
              </a:rPr>
              <a:t>12</a:t>
            </a:r>
            <a:r>
              <a:rPr lang="ru-RU" sz="2800">
                <a:solidFill>
                  <a:schemeClr val="tx1"/>
                </a:solidFill>
                <a:effectLst/>
                <a:latin typeface="Candara" pitchFamily="34" charset="0"/>
              </a:rPr>
              <a:t> г.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>
              <a:solidFill>
                <a:schemeClr val="tx1"/>
              </a:solidFill>
              <a:effectLst/>
              <a:latin typeface="Candar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>
              <a:solidFill>
                <a:schemeClr val="tx1"/>
              </a:solidFill>
              <a:effectLst/>
              <a:latin typeface="Candar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ru-RU" sz="2800">
              <a:solidFill>
                <a:schemeClr val="tx1"/>
              </a:solidFill>
              <a:effectLst/>
              <a:latin typeface="Candara" pitchFamily="34" charset="0"/>
              <a:hlinkClick r:id="rId2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800">
                <a:solidFill>
                  <a:schemeClr val="tx1"/>
                </a:solidFill>
                <a:effectLst/>
                <a:latin typeface="Candara" pitchFamily="34" charset="0"/>
                <a:hlinkClick r:id="rId2"/>
              </a:rPr>
              <a:t>hr@custis.ru</a:t>
            </a:r>
            <a:r>
              <a:rPr lang="ru-RU" sz="2800">
                <a:solidFill>
                  <a:schemeClr val="tx1"/>
                </a:solidFill>
                <a:effectLst/>
                <a:latin typeface="Candara" pitchFamily="34" charset="0"/>
              </a:rPr>
              <a:t>	</a:t>
            </a:r>
            <a:r>
              <a:rPr lang="en-US" sz="2800">
                <a:solidFill>
                  <a:schemeClr val="tx1"/>
                </a:solidFill>
                <a:effectLst/>
                <a:latin typeface="Candara" pitchFamily="34" charset="0"/>
                <a:hlinkClick r:id="rId3"/>
              </a:rPr>
              <a:t>www.custis.ru</a:t>
            </a:r>
            <a:endParaRPr lang="ru-RU" sz="2800"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Стек технологий</a:t>
            </a:r>
            <a:r>
              <a:rPr lang="en-US" sz="4000" smtClean="0"/>
              <a:t> ASP.NET</a:t>
            </a:r>
            <a:endParaRPr lang="ru-RU" sz="4000" smtClean="0"/>
          </a:p>
        </p:txBody>
      </p:sp>
      <p:sp>
        <p:nvSpPr>
          <p:cNvPr id="5123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/>
            <a:fld id="{7786B81E-2C5A-4C8E-9FFC-D7EDCAF568EB}" type="slidenum">
              <a:rPr lang="ru-RU" sz="1400" smtClean="0">
                <a:solidFill>
                  <a:schemeClr val="folHlink"/>
                </a:solidFill>
                <a:latin typeface="Candara" pitchFamily="34" charset="0"/>
              </a:rPr>
              <a:pPr eaLnBrk="1" hangingPunct="1"/>
              <a:t>3</a:t>
            </a:fld>
            <a:endParaRPr lang="ru-RU" sz="1400" smtClean="0">
              <a:solidFill>
                <a:schemeClr val="folHlink"/>
              </a:solidFill>
              <a:latin typeface="Candara" pitchFamily="34" charset="0"/>
            </a:endParaRPr>
          </a:p>
        </p:txBody>
      </p:sp>
      <p:grpSp>
        <p:nvGrpSpPr>
          <p:cNvPr id="5124" name="Группа 4"/>
          <p:cNvGrpSpPr>
            <a:grpSpLocks/>
          </p:cNvGrpSpPr>
          <p:nvPr/>
        </p:nvGrpSpPr>
        <p:grpSpPr bwMode="auto">
          <a:xfrm>
            <a:off x="1838325" y="2349500"/>
            <a:ext cx="6511925" cy="3455988"/>
            <a:chOff x="5780484" y="2063050"/>
            <a:chExt cx="6263308" cy="3240361"/>
          </a:xfrm>
        </p:grpSpPr>
        <p:sp>
          <p:nvSpPr>
            <p:cNvPr id="3" name="Скругленный прямоугольник 2"/>
            <p:cNvSpPr/>
            <p:nvPr/>
          </p:nvSpPr>
          <p:spPr bwMode="auto">
            <a:xfrm>
              <a:off x="5780484" y="2063050"/>
              <a:ext cx="6263308" cy="3240361"/>
            </a:xfrm>
            <a:prstGeom prst="roundRect">
              <a:avLst>
                <a:gd name="adj" fmla="val 5018"/>
              </a:avLst>
            </a:prstGeom>
            <a:solidFill>
              <a:schemeClr val="bg2">
                <a:lumMod val="75000"/>
              </a:schemeClr>
            </a:solidFill>
            <a:ln>
              <a:headEnd type="none" w="med" len="med"/>
              <a:tailEnd type="none" w="med" len="med"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/>
            <a:lstStyle/>
            <a:p>
              <a:pPr algn="l">
                <a:defRPr/>
              </a:pPr>
              <a:endParaRPr lang="ru-RU" sz="2400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Rounded Rectangle 4"/>
            <p:cNvSpPr/>
            <p:nvPr/>
          </p:nvSpPr>
          <p:spPr bwMode="auto">
            <a:xfrm>
              <a:off x="6068926" y="3425032"/>
              <a:ext cx="1828800" cy="487363"/>
            </a:xfrm>
            <a:prstGeom prst="roundRect">
              <a:avLst/>
            </a:prstGeom>
            <a:solidFill>
              <a:srgbClr val="C000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anchor="ctr"/>
            <a:lstStyle>
              <a:defPPr>
                <a:defRPr lang="en-US"/>
              </a:defPPr>
              <a:lvl1pPr marL="0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363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545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727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5909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090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272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454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099">
                <a:defRPr/>
              </a:pPr>
              <a:r>
                <a:rPr lang="en-US" sz="2400" dirty="0" smtClean="0">
                  <a:solidFill>
                    <a:schemeClr val="bg1"/>
                  </a:solidFill>
                  <a:effectLst/>
                  <a:latin typeface="Calibri" pitchFamily="34" charset="0"/>
                  <a:cs typeface="Calibri" pitchFamily="34" charset="0"/>
                </a:rPr>
                <a:t>Caching</a:t>
              </a:r>
            </a:p>
          </p:txBody>
        </p:sp>
        <p:sp>
          <p:nvSpPr>
            <p:cNvPr id="8" name="Rounded Rectangle 5"/>
            <p:cNvSpPr/>
            <p:nvPr/>
          </p:nvSpPr>
          <p:spPr bwMode="auto">
            <a:xfrm>
              <a:off x="7997738" y="2864645"/>
              <a:ext cx="1828800" cy="487362"/>
            </a:xfrm>
            <a:prstGeom prst="roundRect">
              <a:avLst/>
            </a:prstGeom>
            <a:solidFill>
              <a:srgbClr val="C000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anchor="ctr"/>
            <a:lstStyle>
              <a:defPPr>
                <a:defRPr lang="en-US"/>
              </a:defPPr>
              <a:lvl1pPr marL="0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363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545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727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5909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090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272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454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099">
                <a:defRPr/>
              </a:pPr>
              <a:r>
                <a:rPr lang="en-US" sz="2400" dirty="0">
                  <a:solidFill>
                    <a:schemeClr val="bg1"/>
                  </a:solidFill>
                  <a:effectLst/>
                  <a:latin typeface="Calibri" pitchFamily="34" charset="0"/>
                  <a:cs typeface="Calibri" pitchFamily="34" charset="0"/>
                </a:rPr>
                <a:t>Modules</a:t>
              </a:r>
            </a:p>
          </p:txBody>
        </p:sp>
        <p:sp>
          <p:nvSpPr>
            <p:cNvPr id="9" name="Rounded Rectangle 6"/>
            <p:cNvSpPr/>
            <p:nvPr/>
          </p:nvSpPr>
          <p:spPr bwMode="auto">
            <a:xfrm>
              <a:off x="7997738" y="4537870"/>
              <a:ext cx="1828800" cy="487362"/>
            </a:xfrm>
            <a:prstGeom prst="roundRect">
              <a:avLst/>
            </a:prstGeom>
            <a:solidFill>
              <a:srgbClr val="C000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anchor="ctr"/>
            <a:lstStyle>
              <a:defPPr>
                <a:defRPr lang="en-US"/>
              </a:defPPr>
              <a:lvl1pPr marL="0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363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545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727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5909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090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272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454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099">
                <a:defRPr/>
              </a:pPr>
              <a:r>
                <a:rPr lang="en-US" sz="2400" dirty="0">
                  <a:solidFill>
                    <a:schemeClr val="bg1"/>
                  </a:solidFill>
                  <a:effectLst/>
                  <a:latin typeface="Calibri" pitchFamily="34" charset="0"/>
                  <a:cs typeface="Calibri" pitchFamily="34" charset="0"/>
                </a:rPr>
                <a:t>Handlers</a:t>
              </a:r>
            </a:p>
          </p:txBody>
        </p:sp>
        <p:sp>
          <p:nvSpPr>
            <p:cNvPr id="10" name="Rounded Rectangle 7"/>
            <p:cNvSpPr/>
            <p:nvPr/>
          </p:nvSpPr>
          <p:spPr bwMode="auto">
            <a:xfrm>
              <a:off x="6068926" y="4525170"/>
              <a:ext cx="1828800" cy="488950"/>
            </a:xfrm>
            <a:prstGeom prst="roundRect">
              <a:avLst/>
            </a:prstGeom>
            <a:solidFill>
              <a:srgbClr val="C000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anchor="ctr"/>
            <a:lstStyle>
              <a:defPPr>
                <a:defRPr lang="en-US"/>
              </a:defPPr>
              <a:lvl1pPr marL="0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363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545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727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5909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090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272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454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099">
                <a:defRPr/>
              </a:pPr>
              <a:r>
                <a:rPr lang="en-US" sz="2400" dirty="0">
                  <a:solidFill>
                    <a:schemeClr val="bg1"/>
                  </a:solidFill>
                  <a:effectLst/>
                  <a:latin typeface="Calibri" pitchFamily="34" charset="0"/>
                  <a:cs typeface="Calibri" pitchFamily="34" charset="0"/>
                </a:rPr>
                <a:t>Intrinsics</a:t>
              </a:r>
            </a:p>
          </p:txBody>
        </p:sp>
        <p:sp>
          <p:nvSpPr>
            <p:cNvPr id="11" name="Rounded Rectangle 8"/>
            <p:cNvSpPr/>
            <p:nvPr/>
          </p:nvSpPr>
          <p:spPr bwMode="auto">
            <a:xfrm>
              <a:off x="6068926" y="2864645"/>
              <a:ext cx="1828800" cy="487362"/>
            </a:xfrm>
            <a:prstGeom prst="roundRect">
              <a:avLst/>
            </a:prstGeom>
            <a:solidFill>
              <a:srgbClr val="C000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anchor="ctr"/>
            <a:lstStyle>
              <a:defPPr>
                <a:defRPr lang="en-US"/>
              </a:defPPr>
              <a:lvl1pPr marL="0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363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545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727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5909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090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272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454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099">
                <a:defRPr/>
              </a:pPr>
              <a:r>
                <a:rPr lang="en-US" sz="2400" dirty="0">
                  <a:solidFill>
                    <a:schemeClr val="bg1"/>
                  </a:solidFill>
                  <a:effectLst/>
                  <a:latin typeface="Calibri" pitchFamily="34" charset="0"/>
                  <a:cs typeface="Calibri" pitchFamily="34" charset="0"/>
                </a:rPr>
                <a:t>Pages</a:t>
              </a:r>
            </a:p>
          </p:txBody>
        </p:sp>
        <p:sp>
          <p:nvSpPr>
            <p:cNvPr id="12" name="Rounded Rectangle 9"/>
            <p:cNvSpPr/>
            <p:nvPr/>
          </p:nvSpPr>
          <p:spPr bwMode="auto">
            <a:xfrm>
              <a:off x="7997738" y="3425032"/>
              <a:ext cx="1828800" cy="487363"/>
            </a:xfrm>
            <a:prstGeom prst="roundRect">
              <a:avLst/>
            </a:prstGeom>
            <a:solidFill>
              <a:srgbClr val="C000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anchor="ctr"/>
            <a:lstStyle>
              <a:defPPr>
                <a:defRPr lang="en-US"/>
              </a:defPPr>
              <a:lvl1pPr marL="0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363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545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727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5909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090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272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454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099">
                <a:defRPr/>
              </a:pPr>
              <a:r>
                <a:rPr lang="en-US" sz="2400" dirty="0">
                  <a:solidFill>
                    <a:schemeClr val="bg1"/>
                  </a:solidFill>
                  <a:effectLst/>
                  <a:latin typeface="Calibri" pitchFamily="34" charset="0"/>
                  <a:cs typeface="Calibri" pitchFamily="34" charset="0"/>
                </a:rPr>
                <a:t>Controls</a:t>
              </a:r>
            </a:p>
          </p:txBody>
        </p:sp>
        <p:sp>
          <p:nvSpPr>
            <p:cNvPr id="13" name="Rounded Rectangle 10"/>
            <p:cNvSpPr/>
            <p:nvPr/>
          </p:nvSpPr>
          <p:spPr bwMode="auto">
            <a:xfrm>
              <a:off x="9912263" y="2864645"/>
              <a:ext cx="1828800" cy="487362"/>
            </a:xfrm>
            <a:prstGeom prst="roundRect">
              <a:avLst/>
            </a:prstGeom>
            <a:solidFill>
              <a:srgbClr val="C000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anchor="ctr"/>
            <a:lstStyle>
              <a:defPPr>
                <a:defRPr lang="en-US"/>
              </a:defPPr>
              <a:lvl1pPr marL="0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363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545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727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5909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090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272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454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099">
                <a:defRPr/>
              </a:pPr>
              <a:r>
                <a:rPr lang="en-US" sz="2000" dirty="0">
                  <a:solidFill>
                    <a:schemeClr val="bg1"/>
                  </a:solidFill>
                  <a:effectLst/>
                  <a:latin typeface="Calibri" pitchFamily="34" charset="0"/>
                  <a:cs typeface="Calibri" pitchFamily="34" charset="0"/>
                </a:rPr>
                <a:t>Globalization</a:t>
              </a:r>
            </a:p>
          </p:txBody>
        </p:sp>
        <p:sp>
          <p:nvSpPr>
            <p:cNvPr id="14" name="Rounded Rectangle 11"/>
            <p:cNvSpPr/>
            <p:nvPr/>
          </p:nvSpPr>
          <p:spPr bwMode="auto">
            <a:xfrm>
              <a:off x="6068926" y="3977481"/>
              <a:ext cx="1828800" cy="487363"/>
            </a:xfrm>
            <a:prstGeom prst="roundRect">
              <a:avLst/>
            </a:prstGeom>
            <a:solidFill>
              <a:srgbClr val="C000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anchor="ctr"/>
            <a:lstStyle>
              <a:defPPr>
                <a:defRPr lang="en-US"/>
              </a:defPPr>
              <a:lvl1pPr marL="0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363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545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727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5909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090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272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454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099">
                <a:defRPr/>
              </a:pPr>
              <a:r>
                <a:rPr lang="en-US" sz="2400" dirty="0">
                  <a:solidFill>
                    <a:schemeClr val="bg1"/>
                  </a:solidFill>
                  <a:effectLst/>
                  <a:latin typeface="Calibri" pitchFamily="34" charset="0"/>
                  <a:cs typeface="Calibri" pitchFamily="34" charset="0"/>
                </a:rPr>
                <a:t>Profile</a:t>
              </a:r>
            </a:p>
          </p:txBody>
        </p:sp>
        <p:sp>
          <p:nvSpPr>
            <p:cNvPr id="15" name="Rounded Rectangle 12"/>
            <p:cNvSpPr/>
            <p:nvPr/>
          </p:nvSpPr>
          <p:spPr bwMode="auto">
            <a:xfrm>
              <a:off x="9912263" y="3428207"/>
              <a:ext cx="1828800" cy="487363"/>
            </a:xfrm>
            <a:prstGeom prst="roundRect">
              <a:avLst/>
            </a:prstGeom>
            <a:solidFill>
              <a:srgbClr val="C000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anchor="ctr"/>
            <a:lstStyle>
              <a:defPPr>
                <a:defRPr lang="en-US"/>
              </a:defPPr>
              <a:lvl1pPr marL="0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363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545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727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5909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090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272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454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099">
                <a:defRPr/>
              </a:pPr>
              <a:r>
                <a:rPr lang="en-US" sz="2000" dirty="0">
                  <a:solidFill>
                    <a:schemeClr val="bg1"/>
                  </a:solidFill>
                  <a:effectLst/>
                  <a:latin typeface="Calibri" pitchFamily="34" charset="0"/>
                  <a:cs typeface="Calibri" pitchFamily="34" charset="0"/>
                </a:rPr>
                <a:t>Master</a:t>
              </a:r>
              <a:r>
                <a:rPr lang="en-US" sz="200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2000" dirty="0">
                  <a:solidFill>
                    <a:schemeClr val="bg1"/>
                  </a:solidFill>
                  <a:effectLst/>
                  <a:latin typeface="Calibri" pitchFamily="34" charset="0"/>
                  <a:cs typeface="Calibri" pitchFamily="34" charset="0"/>
                </a:rPr>
                <a:t>Pages</a:t>
              </a:r>
            </a:p>
          </p:txBody>
        </p:sp>
        <p:sp>
          <p:nvSpPr>
            <p:cNvPr id="16" name="Rounded Rectangle 13"/>
            <p:cNvSpPr/>
            <p:nvPr/>
          </p:nvSpPr>
          <p:spPr bwMode="auto">
            <a:xfrm>
              <a:off x="9912263" y="3991770"/>
              <a:ext cx="1828800" cy="488950"/>
            </a:xfrm>
            <a:prstGeom prst="roundRect">
              <a:avLst/>
            </a:prstGeom>
            <a:solidFill>
              <a:srgbClr val="C000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anchor="ctr"/>
            <a:lstStyle>
              <a:defPPr>
                <a:defRPr lang="en-US"/>
              </a:defPPr>
              <a:lvl1pPr marL="0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363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545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727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5909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090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272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454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099">
                <a:defRPr/>
              </a:pPr>
              <a:r>
                <a:rPr lang="en-US" sz="2400" dirty="0">
                  <a:solidFill>
                    <a:schemeClr val="bg1"/>
                  </a:solidFill>
                  <a:effectLst/>
                  <a:latin typeface="Calibri" pitchFamily="34" charset="0"/>
                  <a:cs typeface="Calibri" pitchFamily="34" charset="0"/>
                </a:rPr>
                <a:t>Membership</a:t>
              </a:r>
            </a:p>
          </p:txBody>
        </p:sp>
        <p:sp>
          <p:nvSpPr>
            <p:cNvPr id="17" name="Rounded Rectangle 14"/>
            <p:cNvSpPr/>
            <p:nvPr/>
          </p:nvSpPr>
          <p:spPr bwMode="auto">
            <a:xfrm>
              <a:off x="7997738" y="3988594"/>
              <a:ext cx="1828800" cy="487362"/>
            </a:xfrm>
            <a:prstGeom prst="roundRect">
              <a:avLst/>
            </a:prstGeom>
            <a:solidFill>
              <a:srgbClr val="C000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anchor="ctr"/>
            <a:lstStyle>
              <a:defPPr>
                <a:defRPr lang="en-US"/>
              </a:defPPr>
              <a:lvl1pPr marL="0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363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545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727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5909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090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272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454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099">
                <a:defRPr/>
              </a:pPr>
              <a:r>
                <a:rPr lang="en-US" sz="2400" dirty="0">
                  <a:solidFill>
                    <a:schemeClr val="bg1"/>
                  </a:solidFill>
                  <a:effectLst/>
                  <a:latin typeface="Calibri" pitchFamily="34" charset="0"/>
                  <a:cs typeface="Calibri" pitchFamily="34" charset="0"/>
                </a:rPr>
                <a:t>Roles</a:t>
              </a:r>
            </a:p>
          </p:txBody>
        </p:sp>
        <p:sp>
          <p:nvSpPr>
            <p:cNvPr id="18" name="Rounded Rectangle 15"/>
            <p:cNvSpPr/>
            <p:nvPr/>
          </p:nvSpPr>
          <p:spPr bwMode="auto">
            <a:xfrm>
              <a:off x="9912263" y="4541044"/>
              <a:ext cx="1828800" cy="487362"/>
            </a:xfrm>
            <a:prstGeom prst="roundRect">
              <a:avLst/>
            </a:prstGeom>
            <a:solidFill>
              <a:srgbClr val="C000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anchor="ctr"/>
            <a:lstStyle>
              <a:defPPr>
                <a:defRPr lang="en-US"/>
              </a:defPPr>
              <a:lvl1pPr marL="0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363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545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727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5909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090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272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454" algn="l" defTabSz="914363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099">
                <a:defRPr/>
              </a:pPr>
              <a:r>
                <a:rPr lang="en-US" sz="2400" dirty="0">
                  <a:solidFill>
                    <a:schemeClr val="bg1"/>
                  </a:solidFill>
                  <a:effectLst/>
                  <a:latin typeface="Calibri" pitchFamily="34" charset="0"/>
                  <a:cs typeface="Calibri" pitchFamily="34" charset="0"/>
                </a:rPr>
                <a:t>Etc</a:t>
              </a:r>
              <a:r>
                <a:rPr lang="en-US" sz="200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.</a:t>
              </a:r>
            </a:p>
          </p:txBody>
        </p:sp>
        <p:sp>
          <p:nvSpPr>
            <p:cNvPr id="19" name="TextBox 28"/>
            <p:cNvSpPr txBox="1"/>
            <p:nvPr/>
          </p:nvSpPr>
          <p:spPr bwMode="auto">
            <a:xfrm>
              <a:off x="7591377" y="2210407"/>
              <a:ext cx="2641522" cy="531377"/>
            </a:xfrm>
            <a:prstGeom prst="rect">
              <a:avLst/>
            </a:prstGeom>
            <a:noFill/>
            <a:ln cap="rnd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63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45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27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09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090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72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54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lnSpc>
                  <a:spcPct val="85000"/>
                </a:lnSpc>
                <a:defRPr/>
              </a:pPr>
              <a:r>
                <a:rPr lang="en-US" sz="3600" dirty="0">
                  <a:solidFill>
                    <a:schemeClr val="accent6"/>
                  </a:solidFill>
                  <a:effectLst/>
                  <a:latin typeface="Calibri" pitchFamily="34" charset="0"/>
                  <a:ea typeface="+mj-ea"/>
                  <a:cs typeface="Calibri" pitchFamily="34" charset="0"/>
                </a:rPr>
                <a:t>ASP.NET Core</a:t>
              </a:r>
            </a:p>
          </p:txBody>
        </p:sp>
      </p:grpSp>
      <p:sp>
        <p:nvSpPr>
          <p:cNvPr id="29" name="Левая фигурная скобка 28"/>
          <p:cNvSpPr>
            <a:spLocks/>
          </p:cNvSpPr>
          <p:nvPr/>
        </p:nvSpPr>
        <p:spPr bwMode="auto">
          <a:xfrm rot="5400000">
            <a:off x="3856038" y="1347788"/>
            <a:ext cx="184150" cy="4248150"/>
          </a:xfrm>
          <a:prstGeom prst="leftBrace">
            <a:avLst>
              <a:gd name="adj1" fmla="val 9719"/>
              <a:gd name="adj2" fmla="val 50000"/>
            </a:avLst>
          </a:prstGeom>
          <a:noFill/>
          <a:ln w="9525" algn="ctr">
            <a:solidFill>
              <a:srgbClr val="0032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/>
          <a:lstStyle/>
          <a:p>
            <a:pPr algn="l"/>
            <a:endParaRPr lang="ru-RU" sz="2400">
              <a:solidFill>
                <a:schemeClr val="tx1"/>
              </a:solidFill>
              <a:effectLst/>
              <a:cs typeface="Calibri" pitchFamily="34" charset="0"/>
            </a:endParaRPr>
          </a:p>
        </p:txBody>
      </p:sp>
      <p:sp>
        <p:nvSpPr>
          <p:cNvPr id="30" name="TextBox 17"/>
          <p:cNvSpPr txBox="1">
            <a:spLocks noChangeArrowheads="1"/>
          </p:cNvSpPr>
          <p:nvPr/>
        </p:nvSpPr>
        <p:spPr bwMode="auto">
          <a:xfrm>
            <a:off x="2473325" y="3019425"/>
            <a:ext cx="3024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1"/>
                </a:solidFill>
                <a:effectLst/>
                <a:cs typeface="Calibri" pitchFamily="34" charset="0"/>
              </a:rPr>
              <a:t>Visual Studio 2010</a:t>
            </a:r>
          </a:p>
        </p:txBody>
      </p:sp>
      <p:sp>
        <p:nvSpPr>
          <p:cNvPr id="31" name="Левая фигурная скобка 14"/>
          <p:cNvSpPr>
            <a:spLocks/>
          </p:cNvSpPr>
          <p:nvPr/>
        </p:nvSpPr>
        <p:spPr bwMode="auto">
          <a:xfrm rot="5400000">
            <a:off x="7184232" y="2410619"/>
            <a:ext cx="177800" cy="2128837"/>
          </a:xfrm>
          <a:prstGeom prst="leftBrace">
            <a:avLst>
              <a:gd name="adj1" fmla="val 4656"/>
              <a:gd name="adj2" fmla="val 50000"/>
            </a:avLst>
          </a:prstGeom>
          <a:noFill/>
          <a:ln w="9525" algn="ctr">
            <a:solidFill>
              <a:srgbClr val="0032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/>
          <a:lstStyle/>
          <a:p>
            <a:pPr algn="l"/>
            <a:endParaRPr lang="ru-RU" sz="2400">
              <a:solidFill>
                <a:schemeClr val="tx1"/>
              </a:solidFill>
              <a:effectLst/>
              <a:cs typeface="Calibri" pitchFamily="34" charset="0"/>
            </a:endParaRPr>
          </a:p>
        </p:txBody>
      </p:sp>
      <p:sp>
        <p:nvSpPr>
          <p:cNvPr id="32" name="TextBox 17"/>
          <p:cNvSpPr txBox="1">
            <a:spLocks noChangeArrowheads="1"/>
          </p:cNvSpPr>
          <p:nvPr/>
        </p:nvSpPr>
        <p:spPr bwMode="auto">
          <a:xfrm>
            <a:off x="6072188" y="3019425"/>
            <a:ext cx="2197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1"/>
                </a:solidFill>
                <a:effectLst/>
                <a:cs typeface="Calibri" pitchFamily="34" charset="0"/>
              </a:rPr>
              <a:t>WebMatrix</a:t>
            </a:r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>
            <a:off x="1824647" y="4863331"/>
            <a:ext cx="2011363" cy="9398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ASP.NET </a:t>
            </a:r>
          </a:p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Web Forms</a:t>
            </a:r>
          </a:p>
          <a:p>
            <a:pPr>
              <a:defRPr/>
            </a:pPr>
            <a:endParaRPr lang="ru-RU" sz="240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 bwMode="auto">
          <a:xfrm>
            <a:off x="4075641" y="4863331"/>
            <a:ext cx="2011363" cy="9398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ASP.NET </a:t>
            </a:r>
          </a:p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MVC</a:t>
            </a:r>
          </a:p>
          <a:p>
            <a:pPr>
              <a:defRPr/>
            </a:pPr>
            <a:endParaRPr lang="ru-RU" sz="240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 bwMode="auto">
          <a:xfrm>
            <a:off x="6325923" y="4863331"/>
            <a:ext cx="2011363" cy="9398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ASP.NET </a:t>
            </a:r>
          </a:p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Web Pages</a:t>
            </a:r>
          </a:p>
        </p:txBody>
      </p:sp>
      <p:sp>
        <p:nvSpPr>
          <p:cNvPr id="36" name="Скругленный прямоугольник 35"/>
          <p:cNvSpPr/>
          <p:nvPr/>
        </p:nvSpPr>
        <p:spPr bwMode="auto">
          <a:xfrm>
            <a:off x="1820672" y="3678261"/>
            <a:ext cx="3094041" cy="943769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Web Forms View Engine</a:t>
            </a:r>
          </a:p>
        </p:txBody>
      </p:sp>
      <p:sp>
        <p:nvSpPr>
          <p:cNvPr id="37" name="Скругленный прямоугольник 36"/>
          <p:cNvSpPr/>
          <p:nvPr/>
        </p:nvSpPr>
        <p:spPr bwMode="auto">
          <a:xfrm>
            <a:off x="5243245" y="3678262"/>
            <a:ext cx="3094041" cy="943769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Razor View Engine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0.00024 L -0.0007 0.5356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31" grpId="0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>
                <a:latin typeface="Calibri" pitchFamily="34" charset="0"/>
                <a:cs typeface="Calibri" pitchFamily="34" charset="0"/>
              </a:rPr>
              <a:t>Паттерн проектирования MVC</a:t>
            </a:r>
          </a:p>
        </p:txBody>
      </p:sp>
      <p:sp>
        <p:nvSpPr>
          <p:cNvPr id="6147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/>
            <a:fld id="{5D823754-863F-4036-8056-6790D348D6F8}" type="slidenum">
              <a:rPr lang="ru-RU" sz="1400" smtClean="0">
                <a:solidFill>
                  <a:schemeClr val="folHlink"/>
                </a:solidFill>
                <a:latin typeface="Candara" pitchFamily="34" charset="0"/>
              </a:rPr>
              <a:pPr eaLnBrk="1" hangingPunct="1"/>
              <a:t>4</a:t>
            </a:fld>
            <a:endParaRPr lang="ru-RU" sz="1400" smtClean="0">
              <a:solidFill>
                <a:schemeClr val="folHlink"/>
              </a:solidFill>
              <a:latin typeface="Candara" pitchFamily="34" charset="0"/>
            </a:endParaRPr>
          </a:p>
        </p:txBody>
      </p:sp>
      <p:sp>
        <p:nvSpPr>
          <p:cNvPr id="6148" name="Прямоугольник 34"/>
          <p:cNvSpPr>
            <a:spLocks noChangeArrowheads="1"/>
          </p:cNvSpPr>
          <p:nvPr/>
        </p:nvSpPr>
        <p:spPr bwMode="auto">
          <a:xfrm>
            <a:off x="2700338" y="2133600"/>
            <a:ext cx="421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  <a:effectLst/>
                <a:latin typeface="Candara" pitchFamily="34" charset="0"/>
              </a:rPr>
              <a:t>MVC = Model, View, Controller</a:t>
            </a:r>
            <a:endParaRPr lang="ru-RU" sz="2400"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7" name="Right Arrow 6"/>
          <p:cNvSpPr/>
          <p:nvPr/>
        </p:nvSpPr>
        <p:spPr bwMode="auto">
          <a:xfrm rot="10800000">
            <a:off x="4373217" y="5468652"/>
            <a:ext cx="673535" cy="457200"/>
          </a:xfrm>
          <a:prstGeom prst="rightArrow">
            <a:avLst/>
          </a:prstGeom>
          <a:solidFill>
            <a:srgbClr val="FF9933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>
              <a:defRPr/>
            </a:pPr>
            <a:endParaRPr lang="en-US" sz="20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" name="Right Arrow 8"/>
          <p:cNvSpPr/>
          <p:nvPr/>
        </p:nvSpPr>
        <p:spPr bwMode="auto">
          <a:xfrm rot="18217700">
            <a:off x="3620432" y="4375422"/>
            <a:ext cx="674166" cy="457200"/>
          </a:xfrm>
          <a:prstGeom prst="rightArrow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6" tIns="45718" rIns="91436" bIns="45718" anchor="ctr"/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>
              <a:defRPr/>
            </a:pPr>
            <a:endParaRPr lang="en-US" sz="20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" name="Овал 8"/>
          <p:cNvSpPr/>
          <p:nvPr/>
        </p:nvSpPr>
        <p:spPr bwMode="auto">
          <a:xfrm>
            <a:off x="2699792" y="4941168"/>
            <a:ext cx="1512168" cy="1512168"/>
          </a:xfrm>
          <a:prstGeom prst="ellipse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en-US" sz="2400" dirty="0">
                <a:effectLst/>
                <a:latin typeface="Calibri" pitchFamily="34" charset="0"/>
                <a:cs typeface="Calibri" pitchFamily="34" charset="0"/>
              </a:rPr>
              <a:t>View</a:t>
            </a:r>
            <a:endParaRPr lang="ru-RU" sz="240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5220072" y="4941168"/>
            <a:ext cx="1512168" cy="1512168"/>
          </a:xfrm>
          <a:prstGeom prst="ellipse">
            <a:avLst/>
          </a:prstGeom>
          <a:solidFill>
            <a:srgbClr val="FF9933"/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en-US" sz="2400" dirty="0">
                <a:effectLst/>
                <a:latin typeface="Calibri" pitchFamily="34" charset="0"/>
                <a:cs typeface="Calibri" pitchFamily="34" charset="0"/>
              </a:rPr>
              <a:t>Controller</a:t>
            </a:r>
            <a:endParaRPr lang="ru-RU" sz="240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Овал 10"/>
          <p:cNvSpPr/>
          <p:nvPr/>
        </p:nvSpPr>
        <p:spPr bwMode="auto">
          <a:xfrm>
            <a:off x="3893860" y="2708920"/>
            <a:ext cx="1512168" cy="1512168"/>
          </a:xfrm>
          <a:prstGeom prst="ellipse">
            <a:avLst/>
          </a:prstGeom>
          <a:solidFill>
            <a:srgbClr val="C00000"/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Model</a:t>
            </a:r>
            <a:endParaRPr lang="ru-RU" sz="2400" dirty="0"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ight Arrow 8"/>
          <p:cNvSpPr/>
          <p:nvPr/>
        </p:nvSpPr>
        <p:spPr bwMode="auto">
          <a:xfrm rot="13741314">
            <a:off x="5068945" y="4378298"/>
            <a:ext cx="674166" cy="457200"/>
          </a:xfrm>
          <a:prstGeom prst="rightArrow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6" tIns="45718" rIns="91436" bIns="45718" anchor="ctr"/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>
              <a:defRPr/>
            </a:pPr>
            <a:endParaRPr lang="en-US" sz="20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>
                <a:latin typeface="Calibri" pitchFamily="34" charset="0"/>
                <a:cs typeface="Calibri" pitchFamily="34" charset="0"/>
              </a:rPr>
              <a:t>Принцип работы </a:t>
            </a:r>
            <a:r>
              <a:rPr lang="en-US" sz="4000" smtClean="0">
                <a:latin typeface="Calibri" pitchFamily="34" charset="0"/>
                <a:cs typeface="Calibri" pitchFamily="34" charset="0"/>
              </a:rPr>
              <a:t>MVC </a:t>
            </a:r>
            <a:r>
              <a:rPr lang="ru-RU" sz="4000" smtClean="0">
                <a:latin typeface="Calibri" pitchFamily="34" charset="0"/>
                <a:cs typeface="Calibri" pitchFamily="34" charset="0"/>
              </a:rPr>
              <a:t>в интернете</a:t>
            </a:r>
          </a:p>
        </p:txBody>
      </p:sp>
      <p:sp>
        <p:nvSpPr>
          <p:cNvPr id="7171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/>
            <a:fld id="{237C9789-46EB-4C18-B7CC-7D357F35D2A2}" type="slidenum">
              <a:rPr lang="ru-RU" sz="1400" smtClean="0">
                <a:solidFill>
                  <a:schemeClr val="folHlink"/>
                </a:solidFill>
                <a:latin typeface="Candara" pitchFamily="34" charset="0"/>
              </a:rPr>
              <a:pPr eaLnBrk="1" hangingPunct="1"/>
              <a:t>5</a:t>
            </a:fld>
            <a:endParaRPr lang="ru-RU" sz="1400" smtClean="0">
              <a:solidFill>
                <a:schemeClr val="folHlink"/>
              </a:solidFill>
              <a:latin typeface="Candara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 bwMode="auto">
          <a:xfrm>
            <a:off x="1187450" y="2668588"/>
            <a:ext cx="1584325" cy="584200"/>
          </a:xfrm>
          <a:prstGeom prst="rightArrow">
            <a:avLst/>
          </a:prstGeom>
          <a:ln>
            <a:solidFill>
              <a:srgbClr val="FF9933"/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ffectLst/>
                <a:latin typeface="Candara" pitchFamily="34" charset="0"/>
              </a:rPr>
              <a:t>request</a:t>
            </a:r>
            <a:endParaRPr lang="ru-RU" dirty="0">
              <a:solidFill>
                <a:srgbClr val="000000"/>
              </a:solidFill>
              <a:effectLst/>
              <a:latin typeface="Candara" pitchFamily="34" charset="0"/>
            </a:endParaRPr>
          </a:p>
        </p:txBody>
      </p:sp>
      <p:sp>
        <p:nvSpPr>
          <p:cNvPr id="10" name="Стрелка влево 9"/>
          <p:cNvSpPr/>
          <p:nvPr/>
        </p:nvSpPr>
        <p:spPr bwMode="auto">
          <a:xfrm>
            <a:off x="2227263" y="5430838"/>
            <a:ext cx="3281362" cy="611187"/>
          </a:xfrm>
          <a:prstGeom prst="leftArrow">
            <a:avLst/>
          </a:prstGeom>
          <a:ln>
            <a:solidFill>
              <a:srgbClr val="FF9933"/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ffectLst/>
                <a:latin typeface="Candara" pitchFamily="34" charset="0"/>
              </a:rPr>
              <a:t>response</a:t>
            </a:r>
            <a:endParaRPr lang="ru-RU" dirty="0">
              <a:solidFill>
                <a:srgbClr val="000000"/>
              </a:solidFill>
              <a:effectLst/>
              <a:latin typeface="Candara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2916238" y="2276475"/>
            <a:ext cx="2046287" cy="136842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effectLst/>
                <a:cs typeface="Calibri" pitchFamily="34" charset="0"/>
              </a:rPr>
              <a:t>Controller</a:t>
            </a:r>
            <a:endParaRPr lang="ru-RU" sz="2800" dirty="0">
              <a:solidFill>
                <a:srgbClr val="000000"/>
              </a:solidFill>
              <a:effectLst/>
              <a:cs typeface="Calibri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6804025" y="2276475"/>
            <a:ext cx="2160588" cy="13684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effectLst/>
                <a:cs typeface="Calibri" pitchFamily="34" charset="0"/>
              </a:rPr>
              <a:t>Model</a:t>
            </a:r>
            <a:endParaRPr lang="ru-RU" sz="2800" dirty="0">
              <a:solidFill>
                <a:srgbClr val="000000"/>
              </a:solidFill>
              <a:effectLst/>
              <a:cs typeface="Calibri" pitchFamily="34" charset="0"/>
            </a:endParaRPr>
          </a:p>
        </p:txBody>
      </p:sp>
      <p:sp>
        <p:nvSpPr>
          <p:cNvPr id="18" name="Стрелка вправо 17"/>
          <p:cNvSpPr/>
          <p:nvPr/>
        </p:nvSpPr>
        <p:spPr bwMode="auto">
          <a:xfrm>
            <a:off x="5132388" y="2643188"/>
            <a:ext cx="1584325" cy="635000"/>
          </a:xfrm>
          <a:prstGeom prst="rightArrow">
            <a:avLst/>
          </a:prstGeom>
          <a:ln>
            <a:solidFill>
              <a:srgbClr val="FF9933"/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ffectLst/>
                <a:latin typeface="Candara" pitchFamily="34" charset="0"/>
              </a:rPr>
              <a:t>works</a:t>
            </a:r>
            <a:endParaRPr lang="ru-RU" dirty="0">
              <a:solidFill>
                <a:srgbClr val="000000"/>
              </a:solidFill>
              <a:effectLst/>
              <a:latin typeface="Candara" pitchFamily="34" charset="0"/>
            </a:endParaRPr>
          </a:p>
        </p:txBody>
      </p:sp>
      <p:sp>
        <p:nvSpPr>
          <p:cNvPr id="11" name="Загнутый угол 10"/>
          <p:cNvSpPr/>
          <p:nvPr/>
        </p:nvSpPr>
        <p:spPr bwMode="auto">
          <a:xfrm>
            <a:off x="5595938" y="5068888"/>
            <a:ext cx="1454150" cy="1335087"/>
          </a:xfrm>
          <a:prstGeom prst="foldedCorner">
            <a:avLst/>
          </a:prstGeom>
          <a:ln>
            <a:solidFill>
              <a:schemeClr val="accent5">
                <a:lumMod val="5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en-US" sz="3600" dirty="0"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  <a:t>View</a:t>
            </a:r>
            <a:endParaRPr lang="ru-RU" sz="3600" dirty="0">
              <a:solidFill>
                <a:srgbClr val="0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3938588" y="3644900"/>
            <a:ext cx="1776412" cy="1312863"/>
            <a:chOff x="3938588" y="3644900"/>
            <a:chExt cx="1776412" cy="1312863"/>
          </a:xfrm>
        </p:grpSpPr>
        <p:sp>
          <p:nvSpPr>
            <p:cNvPr id="8" name="Овал 7"/>
            <p:cNvSpPr/>
            <p:nvPr/>
          </p:nvSpPr>
          <p:spPr bwMode="auto">
            <a:xfrm>
              <a:off x="4524375" y="3806825"/>
              <a:ext cx="1190625" cy="1150938"/>
            </a:xfrm>
            <a:prstGeom prst="ellipse">
              <a:avLst/>
            </a:prstGeom>
            <a:ln w="38100">
              <a:solidFill>
                <a:srgbClr val="92D050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rgbClr val="000000"/>
                  </a:solidFill>
                  <a:effectLst/>
                  <a:latin typeface="Calibri" pitchFamily="34" charset="0"/>
                  <a:cs typeface="Calibri" pitchFamily="34" charset="0"/>
                </a:rPr>
                <a:t>View</a:t>
              </a:r>
            </a:p>
            <a:p>
              <a:pPr>
                <a:defRPr/>
              </a:pPr>
              <a:r>
                <a:rPr lang="en-US" dirty="0">
                  <a:solidFill>
                    <a:srgbClr val="000000"/>
                  </a:solidFill>
                  <a:effectLst/>
                  <a:latin typeface="Calibri" pitchFamily="34" charset="0"/>
                  <a:cs typeface="Calibri" pitchFamily="34" charset="0"/>
                </a:rPr>
                <a:t>Model</a:t>
              </a:r>
              <a:endParaRPr lang="ru-RU" dirty="0"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7182" name="Скругленная соединительная линия 12"/>
            <p:cNvCxnSpPr>
              <a:cxnSpLocks noChangeShapeType="1"/>
              <a:stCxn id="4" idx="2"/>
              <a:endCxn id="8" idx="2"/>
            </p:cNvCxnSpPr>
            <p:nvPr/>
          </p:nvCxnSpPr>
          <p:spPr bwMode="auto">
            <a:xfrm rot="16200000" flipH="1">
              <a:off x="3862388" y="3721100"/>
              <a:ext cx="738188" cy="585787"/>
            </a:xfrm>
            <a:prstGeom prst="curvedConnector2">
              <a:avLst/>
            </a:prstGeom>
            <a:noFill/>
            <a:ln w="38100" algn="ctr">
              <a:solidFill>
                <a:srgbClr val="92D05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8444" name="Скругленная соединительная линия 24"/>
          <p:cNvCxnSpPr>
            <a:cxnSpLocks noChangeShapeType="1"/>
            <a:stCxn id="8" idx="6"/>
            <a:endCxn id="11" idx="0"/>
          </p:cNvCxnSpPr>
          <p:nvPr/>
        </p:nvCxnSpPr>
        <p:spPr bwMode="auto">
          <a:xfrm>
            <a:off x="5715000" y="4383088"/>
            <a:ext cx="608013" cy="685800"/>
          </a:xfrm>
          <a:prstGeom prst="curvedConnector2">
            <a:avLst/>
          </a:prstGeom>
          <a:noFill/>
          <a:ln w="38100" algn="ctr">
            <a:solidFill>
              <a:srgbClr val="92D05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8" name="Picture 7" descr="C:\Users\Levi\AppData\Local\Microsoft\Windows\Temporary Internet Files\Content.IE5\HDERI5K3\MCj0431626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25" y="5313363"/>
            <a:ext cx="846138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4" grpId="0" animBg="1"/>
      <p:bldP spid="6" grpId="0" animBg="1"/>
      <p:bldP spid="18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>
                <a:latin typeface="Calibri" pitchFamily="34" charset="0"/>
                <a:cs typeface="Calibri" pitchFamily="34" charset="0"/>
              </a:rPr>
              <a:t>Компоненты </a:t>
            </a:r>
            <a:r>
              <a:rPr lang="en-US" sz="4000" smtClean="0">
                <a:latin typeface="Calibri" pitchFamily="34" charset="0"/>
                <a:cs typeface="Calibri" pitchFamily="34" charset="0"/>
              </a:rPr>
              <a:t>ASP.NET MVC 3</a:t>
            </a:r>
            <a:endParaRPr lang="ru-RU" sz="400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5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/>
            <a:fld id="{9309AD16-2A60-4FC2-9F81-BB17FA7350C4}" type="slidenum">
              <a:rPr lang="ru-RU" sz="1400" smtClean="0">
                <a:solidFill>
                  <a:schemeClr val="folHlink"/>
                </a:solidFill>
                <a:latin typeface="Candara" pitchFamily="34" charset="0"/>
              </a:rPr>
              <a:pPr eaLnBrk="1" hangingPunct="1"/>
              <a:t>6</a:t>
            </a:fld>
            <a:endParaRPr lang="ru-RU" sz="1400" smtClean="0">
              <a:solidFill>
                <a:schemeClr val="folHlink"/>
              </a:solidFill>
              <a:latin typeface="Candara" pitchFamily="34" charset="0"/>
            </a:endParaRPr>
          </a:p>
        </p:txBody>
      </p:sp>
      <p:sp>
        <p:nvSpPr>
          <p:cNvPr id="8" name="Right Arrow 6"/>
          <p:cNvSpPr/>
          <p:nvPr/>
        </p:nvSpPr>
        <p:spPr bwMode="auto">
          <a:xfrm rot="10800000">
            <a:off x="4229201" y="5108612"/>
            <a:ext cx="673535" cy="457200"/>
          </a:xfrm>
          <a:prstGeom prst="rightArrow">
            <a:avLst/>
          </a:prstGeom>
          <a:solidFill>
            <a:srgbClr val="FF9933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>
              <a:defRPr/>
            </a:pPr>
            <a:endParaRPr lang="en-US" sz="20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" name="Right Arrow 8"/>
          <p:cNvSpPr/>
          <p:nvPr/>
        </p:nvSpPr>
        <p:spPr bwMode="auto">
          <a:xfrm rot="18217700">
            <a:off x="3476416" y="4015382"/>
            <a:ext cx="674166" cy="457200"/>
          </a:xfrm>
          <a:prstGeom prst="rightArrow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6" tIns="45718" rIns="91436" bIns="45718" anchor="ctr"/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>
              <a:defRPr/>
            </a:pPr>
            <a:endParaRPr lang="en-US" sz="20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251520" y="2910353"/>
            <a:ext cx="2520280" cy="1355299"/>
          </a:xfrm>
          <a:prstGeom prst="wedgeRectCallout">
            <a:avLst>
              <a:gd name="adj1" fmla="val 40950"/>
              <a:gd name="adj2" fmla="val 12757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l"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Razor</a:t>
            </a:r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ru-RU" dirty="0">
                <a:latin typeface="Calibri" pitchFamily="34" charset="0"/>
                <a:cs typeface="Calibri" pitchFamily="34" charset="0"/>
              </a:rPr>
              <a:t>Хелперы</a:t>
            </a:r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ru-RU" dirty="0">
                <a:latin typeface="Calibri" pitchFamily="34" charset="0"/>
                <a:cs typeface="Calibri" pitchFamily="34" charset="0"/>
              </a:rPr>
              <a:t>Частичные представления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6018096" y="2210103"/>
            <a:ext cx="3055620" cy="1146889"/>
          </a:xfrm>
          <a:prstGeom prst="wedgeRectCallout">
            <a:avLst>
              <a:gd name="adj1" fmla="val -73666"/>
              <a:gd name="adj2" fmla="val 3263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l">
              <a:buFont typeface="Arial" pitchFamily="34" charset="0"/>
              <a:buChar char="•"/>
              <a:defRPr/>
            </a:pPr>
            <a:r>
              <a:rPr lang="ru-RU" dirty="0">
                <a:latin typeface="Calibri" pitchFamily="34" charset="0"/>
                <a:cs typeface="Calibri" pitchFamily="34" charset="0"/>
              </a:rPr>
              <a:t>Аннотация данных </a:t>
            </a:r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ru-RU" dirty="0">
                <a:latin typeface="Calibri" pitchFamily="34" charset="0"/>
                <a:cs typeface="Calibri" pitchFamily="34" charset="0"/>
              </a:rPr>
              <a:t>Модели данных</a:t>
            </a:r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ru-RU" dirty="0">
                <a:latin typeface="Calibri" pitchFamily="34" charset="0"/>
                <a:cs typeface="Calibri" pitchFamily="34" charset="0"/>
              </a:rPr>
              <a:t>Модели представления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2555776" y="4581128"/>
            <a:ext cx="1512168" cy="1512168"/>
          </a:xfrm>
          <a:prstGeom prst="ellipse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en-US" sz="2400" dirty="0">
                <a:effectLst/>
                <a:latin typeface="Calibri" pitchFamily="34" charset="0"/>
                <a:cs typeface="Calibri" pitchFamily="34" charset="0"/>
              </a:rPr>
              <a:t>View</a:t>
            </a:r>
            <a:endParaRPr lang="ru-RU" sz="240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5076056" y="4581128"/>
            <a:ext cx="1512168" cy="1512168"/>
          </a:xfrm>
          <a:prstGeom prst="ellipse">
            <a:avLst/>
          </a:prstGeom>
          <a:solidFill>
            <a:srgbClr val="FF9933"/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en-US" sz="2400" dirty="0">
                <a:effectLst/>
                <a:latin typeface="Calibri" pitchFamily="34" charset="0"/>
                <a:cs typeface="Calibri" pitchFamily="34" charset="0"/>
              </a:rPr>
              <a:t>Controller</a:t>
            </a:r>
            <a:endParaRPr lang="ru-RU" sz="240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3749844" y="2348880"/>
            <a:ext cx="1512168" cy="1512168"/>
          </a:xfrm>
          <a:prstGeom prst="ellipse">
            <a:avLst/>
          </a:prstGeom>
          <a:solidFill>
            <a:srgbClr val="C00000"/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Model</a:t>
            </a:r>
            <a:endParaRPr lang="ru-RU" sz="2400" dirty="0"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ight Arrow 8"/>
          <p:cNvSpPr/>
          <p:nvPr/>
        </p:nvSpPr>
        <p:spPr bwMode="auto">
          <a:xfrm rot="13741314">
            <a:off x="4959286" y="4018259"/>
            <a:ext cx="674166" cy="457200"/>
          </a:xfrm>
          <a:prstGeom prst="rightArrow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6" tIns="45718" rIns="91436" bIns="45718" anchor="ctr"/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>
              <a:defRPr/>
            </a:pPr>
            <a:endParaRPr lang="en-US" sz="20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6018096" y="3515481"/>
            <a:ext cx="3055620" cy="990600"/>
          </a:xfrm>
          <a:prstGeom prst="wedgeRectCallout">
            <a:avLst>
              <a:gd name="adj1" fmla="val -30696"/>
              <a:gd name="adj2" fmla="val 138648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l">
              <a:buFont typeface="Arial" pitchFamily="34" charset="0"/>
              <a:buChar char="•"/>
              <a:defRPr/>
            </a:pPr>
            <a:r>
              <a:rPr lang="ru-RU" dirty="0">
                <a:latin typeface="Calibri" pitchFamily="34" charset="0"/>
                <a:cs typeface="Calibri" pitchFamily="34" charset="0"/>
              </a:rPr>
              <a:t>Фильтры действий</a:t>
            </a:r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ru-RU" dirty="0">
                <a:latin typeface="Calibri" pitchFamily="34" charset="0"/>
                <a:cs typeface="Calibri" pitchFamily="34" charset="0"/>
              </a:rPr>
              <a:t>Глобальные фильтры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/>
              <a:t>Движок представления Razor.</a:t>
            </a:r>
            <a:endParaRPr lang="ru-RU" sz="4000" smtClean="0"/>
          </a:p>
        </p:txBody>
      </p:sp>
      <p:sp>
        <p:nvSpPr>
          <p:cNvPr id="9219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/>
            <a:fld id="{6C7BCB51-CA19-49C1-97A0-29A1B5F73879}" type="slidenum">
              <a:rPr lang="ru-RU" sz="1400" smtClean="0">
                <a:solidFill>
                  <a:schemeClr val="folHlink"/>
                </a:solidFill>
                <a:latin typeface="Candara" pitchFamily="34" charset="0"/>
              </a:rPr>
              <a:pPr eaLnBrk="1" hangingPunct="1"/>
              <a:t>7</a:t>
            </a:fld>
            <a:endParaRPr lang="ru-RU" sz="1400" smtClean="0">
              <a:solidFill>
                <a:schemeClr val="folHlink"/>
              </a:solidFill>
              <a:latin typeface="Candara" pitchFamily="34" charset="0"/>
            </a:endParaRPr>
          </a:p>
        </p:txBody>
      </p:sp>
      <p:pic>
        <p:nvPicPr>
          <p:cNvPr id="20486" name="Picture 6" descr="http://www.gotdotnet.ru/upload/blog/jeje/c53/MRK37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745735">
            <a:off x="1119188" y="2649538"/>
            <a:ext cx="2760662" cy="2565400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922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65400"/>
            <a:ext cx="3995738" cy="396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Web Forms </a:t>
            </a:r>
            <a:r>
              <a:rPr lang="ru-RU" sz="4000" smtClean="0"/>
              <a:t>и </a:t>
            </a:r>
            <a:r>
              <a:rPr lang="en-US" sz="4000" smtClean="0"/>
              <a:t>Razor</a:t>
            </a:r>
            <a:endParaRPr lang="ru-RU" sz="4000" smtClean="0"/>
          </a:p>
        </p:txBody>
      </p:sp>
      <p:sp>
        <p:nvSpPr>
          <p:cNvPr id="10243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/>
            <a:fld id="{074ED542-4370-4C99-B956-48E2B2251E6A}" type="slidenum">
              <a:rPr lang="ru-RU" sz="1400" smtClean="0">
                <a:solidFill>
                  <a:schemeClr val="folHlink"/>
                </a:solidFill>
                <a:latin typeface="Candara" pitchFamily="34" charset="0"/>
              </a:rPr>
              <a:pPr eaLnBrk="1" hangingPunct="1"/>
              <a:t>8</a:t>
            </a:fld>
            <a:endParaRPr lang="ru-RU" sz="1400" smtClean="0">
              <a:solidFill>
                <a:schemeClr val="folHlink"/>
              </a:solidFill>
              <a:latin typeface="Candara" pitchFamily="34" charset="0"/>
            </a:endParaRPr>
          </a:p>
        </p:txBody>
      </p:sp>
      <p:pic>
        <p:nvPicPr>
          <p:cNvPr id="1024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675" y="4200525"/>
            <a:ext cx="6413500" cy="196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3" y="2205038"/>
            <a:ext cx="6392862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Синтаксис</a:t>
            </a:r>
          </a:p>
        </p:txBody>
      </p:sp>
      <p:sp>
        <p:nvSpPr>
          <p:cNvPr id="11267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/>
            <a:fld id="{B1762101-0975-4DD9-9927-81BD629B882D}" type="slidenum">
              <a:rPr lang="ru-RU" sz="1400" smtClean="0">
                <a:solidFill>
                  <a:schemeClr val="folHlink"/>
                </a:solidFill>
                <a:latin typeface="Candara" pitchFamily="34" charset="0"/>
              </a:rPr>
              <a:pPr eaLnBrk="1" hangingPunct="1"/>
              <a:t>9</a:t>
            </a:fld>
            <a:endParaRPr lang="ru-RU" sz="1400" smtClean="0">
              <a:solidFill>
                <a:schemeClr val="folHlink"/>
              </a:solidFill>
              <a:latin typeface="Candara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55650" y="2133600"/>
          <a:ext cx="8208963" cy="4343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36321"/>
                <a:gridCol w="2736321"/>
                <a:gridCol w="2736321"/>
              </a:tblGrid>
              <a:tr h="3782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Razor</a:t>
                      </a:r>
                      <a:endParaRPr lang="ru-RU" sz="18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1431" marR="91431" marT="45718" marB="45718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ASPX</a:t>
                      </a:r>
                      <a:endParaRPr lang="ru-RU" sz="18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1431" marR="91431" marT="45718" marB="45718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Описание</a:t>
                      </a:r>
                      <a:endParaRPr lang="ru-RU" sz="1800" dirty="0"/>
                    </a:p>
                  </a:txBody>
                  <a:tcPr marL="91431" marR="91431" marT="45718" marB="45718" anchor="ctr"/>
                </a:tc>
              </a:tr>
              <a:tr h="51535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pitchFamily="49" charset="0"/>
                          <a:cs typeface="Consolas" pitchFamily="49" charset="0"/>
                        </a:rPr>
                        <a:t>@</a:t>
                      </a:r>
                      <a:r>
                        <a:rPr lang="en-US" sz="1600" dirty="0" err="1" smtClean="0">
                          <a:latin typeface="Consolas" pitchFamily="49" charset="0"/>
                          <a:cs typeface="Consolas" pitchFamily="49" charset="0"/>
                        </a:rPr>
                        <a:t>exp</a:t>
                      </a:r>
                      <a:endParaRPr lang="ru-RU" sz="16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1431" marR="91431" marT="45718" marB="45718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pitchFamily="49" charset="0"/>
                          <a:cs typeface="Consolas" pitchFamily="49" charset="0"/>
                        </a:rPr>
                        <a:t>&lt;%:</a:t>
                      </a:r>
                      <a:r>
                        <a:rPr lang="en-US" sz="1600" baseline="0" dirty="0" smtClean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Consolas" pitchFamily="49" charset="0"/>
                          <a:cs typeface="Consolas" pitchFamily="49" charset="0"/>
                        </a:rPr>
                        <a:t>exp</a:t>
                      </a:r>
                      <a:r>
                        <a:rPr lang="en-US" sz="1600" baseline="0" dirty="0" smtClean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1600" dirty="0" smtClean="0">
                          <a:latin typeface="Consolas" pitchFamily="49" charset="0"/>
                          <a:cs typeface="Consolas" pitchFamily="49" charset="0"/>
                        </a:rPr>
                        <a:t>%&gt;</a:t>
                      </a:r>
                      <a:endParaRPr lang="ru-RU" sz="16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1431" marR="91431" marT="45718" marB="45718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ndara" pitchFamily="34" charset="0"/>
                        </a:rPr>
                        <a:t>Вывод</a:t>
                      </a:r>
                      <a:r>
                        <a:rPr lang="ru-RU" sz="1600" baseline="0" dirty="0" smtClean="0">
                          <a:latin typeface="Candara" pitchFamily="34" charset="0"/>
                        </a:rPr>
                        <a:t> текста на страницу</a:t>
                      </a:r>
                      <a:endParaRPr lang="ru-RU" sz="1600" dirty="0">
                        <a:latin typeface="Candara" pitchFamily="34" charset="0"/>
                      </a:endParaRPr>
                    </a:p>
                  </a:txBody>
                  <a:tcPr marL="91431" marR="91431" marT="45718" marB="45718" anchor="ctr"/>
                </a:tc>
              </a:tr>
              <a:tr h="52126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pitchFamily="49" charset="0"/>
                          <a:cs typeface="Consolas" pitchFamily="49" charset="0"/>
                        </a:rPr>
                        <a:t>@(</a:t>
                      </a:r>
                      <a:r>
                        <a:rPr lang="en-US" sz="1600" dirty="0" err="1" smtClean="0">
                          <a:latin typeface="Consolas" pitchFamily="49" charset="0"/>
                          <a:cs typeface="Consolas" pitchFamily="49" charset="0"/>
                        </a:rPr>
                        <a:t>exp</a:t>
                      </a:r>
                      <a:r>
                        <a:rPr lang="en-US" sz="1600" dirty="0" smtClean="0">
                          <a:latin typeface="Consolas" pitchFamily="49" charset="0"/>
                          <a:cs typeface="Consolas" pitchFamily="49" charset="0"/>
                        </a:rPr>
                        <a:t>)</a:t>
                      </a:r>
                      <a:endParaRPr lang="ru-RU" sz="16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1431" marR="91431" marT="45718" marB="45718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nsolas" pitchFamily="49" charset="0"/>
                          <a:cs typeface="Consolas" pitchFamily="49" charset="0"/>
                        </a:rPr>
                        <a:t>&lt;%:</a:t>
                      </a:r>
                      <a:r>
                        <a:rPr lang="en-US" sz="1600" baseline="0" dirty="0" smtClean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Consolas" pitchFamily="49" charset="0"/>
                          <a:cs typeface="Consolas" pitchFamily="49" charset="0"/>
                        </a:rPr>
                        <a:t>exp</a:t>
                      </a:r>
                      <a:r>
                        <a:rPr lang="en-US" sz="1600" baseline="0" dirty="0" smtClean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1600" dirty="0" smtClean="0">
                          <a:latin typeface="Consolas" pitchFamily="49" charset="0"/>
                          <a:cs typeface="Consolas" pitchFamily="49" charset="0"/>
                        </a:rPr>
                        <a:t>%&gt;</a:t>
                      </a:r>
                      <a:endParaRPr lang="ru-RU" sz="1600" dirty="0" smtClean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1431" marR="91431" marT="45718" marB="45718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ndara" pitchFamily="34" charset="0"/>
                        </a:rPr>
                        <a:t>Явное выражение</a:t>
                      </a:r>
                      <a:endParaRPr lang="ru-RU" sz="1600" dirty="0">
                        <a:latin typeface="Candara" pitchFamily="34" charset="0"/>
                      </a:endParaRPr>
                    </a:p>
                  </a:txBody>
                  <a:tcPr marL="91431" marR="91431" marT="45718" marB="45718" anchor="ctr"/>
                </a:tc>
              </a:tr>
              <a:tr h="54756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pitchFamily="49" charset="0"/>
                          <a:cs typeface="Consolas" pitchFamily="49" charset="0"/>
                        </a:rPr>
                        <a:t>@{ </a:t>
                      </a:r>
                      <a:r>
                        <a:rPr lang="en-US" sz="1600" dirty="0" err="1" smtClean="0">
                          <a:latin typeface="Consolas" pitchFamily="49" charset="0"/>
                          <a:cs typeface="Consolas" pitchFamily="49" charset="0"/>
                        </a:rPr>
                        <a:t>str</a:t>
                      </a:r>
                      <a:r>
                        <a:rPr lang="en-US" sz="1600" dirty="0" smtClean="0">
                          <a:latin typeface="Consolas" pitchFamily="49" charset="0"/>
                          <a:cs typeface="Consolas" pitchFamily="49" charset="0"/>
                        </a:rPr>
                        <a:t>; }</a:t>
                      </a:r>
                      <a:endParaRPr lang="ru-RU" sz="16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1431" marR="91431" marT="45718" marB="45718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nsolas" pitchFamily="49" charset="0"/>
                          <a:cs typeface="Consolas" pitchFamily="49" charset="0"/>
                        </a:rPr>
                        <a:t>&lt;%:</a:t>
                      </a:r>
                      <a:r>
                        <a:rPr lang="en-US" sz="1600" baseline="0" dirty="0" smtClean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Consolas" pitchFamily="49" charset="0"/>
                          <a:cs typeface="Consolas" pitchFamily="49" charset="0"/>
                        </a:rPr>
                        <a:t>str</a:t>
                      </a:r>
                      <a:r>
                        <a:rPr lang="en-US" sz="1600" baseline="0" dirty="0" smtClean="0">
                          <a:latin typeface="Consolas" pitchFamily="49" charset="0"/>
                          <a:cs typeface="Consolas" pitchFamily="49" charset="0"/>
                        </a:rPr>
                        <a:t>; </a:t>
                      </a:r>
                      <a:r>
                        <a:rPr lang="en-US" sz="1600" dirty="0" smtClean="0">
                          <a:latin typeface="Consolas" pitchFamily="49" charset="0"/>
                          <a:cs typeface="Consolas" pitchFamily="49" charset="0"/>
                        </a:rPr>
                        <a:t>%&gt;</a:t>
                      </a:r>
                      <a:endParaRPr lang="ru-RU" sz="16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1431" marR="91431" marT="45718" marB="45718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ndara" pitchFamily="34" charset="0"/>
                        </a:rPr>
                        <a:t>Включение</a:t>
                      </a:r>
                      <a:r>
                        <a:rPr lang="ru-RU" sz="1600" baseline="0" dirty="0" smtClean="0">
                          <a:latin typeface="Candara" pitchFamily="34" charset="0"/>
                        </a:rPr>
                        <a:t> кода</a:t>
                      </a:r>
                      <a:endParaRPr lang="ru-RU" sz="1600" dirty="0">
                        <a:latin typeface="Candara" pitchFamily="34" charset="0"/>
                      </a:endParaRPr>
                    </a:p>
                  </a:txBody>
                  <a:tcPr marL="91431" marR="91431" marT="45718" marB="45718" anchor="ctr"/>
                </a:tc>
              </a:tr>
              <a:tr h="52126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pitchFamily="49" charset="0"/>
                          <a:cs typeface="Consolas" pitchFamily="49" charset="0"/>
                        </a:rPr>
                        <a:t>@* </a:t>
                      </a:r>
                      <a:r>
                        <a:rPr lang="ru-RU" sz="1600" dirty="0" smtClean="0">
                          <a:latin typeface="Consolas" pitchFamily="49" charset="0"/>
                          <a:cs typeface="Consolas" pitchFamily="49" charset="0"/>
                        </a:rPr>
                        <a:t>Комментарий </a:t>
                      </a:r>
                      <a:r>
                        <a:rPr lang="en-US" sz="1600" dirty="0" smtClean="0">
                          <a:latin typeface="Consolas" pitchFamily="49" charset="0"/>
                          <a:cs typeface="Consolas" pitchFamily="49" charset="0"/>
                        </a:rPr>
                        <a:t>*</a:t>
                      </a:r>
                      <a:endParaRPr lang="ru-RU" sz="16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1431" marR="91431" marT="45718" marB="45718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nsolas" pitchFamily="49" charset="0"/>
                          <a:cs typeface="Consolas" pitchFamily="49" charset="0"/>
                        </a:rPr>
                        <a:t>&lt;%</a:t>
                      </a:r>
                      <a:r>
                        <a:rPr lang="ru-RU" sz="1600" dirty="0" smtClean="0">
                          <a:latin typeface="Consolas" pitchFamily="49" charset="0"/>
                          <a:cs typeface="Consolas" pitchFamily="49" charset="0"/>
                        </a:rPr>
                        <a:t>--</a:t>
                      </a:r>
                      <a:r>
                        <a:rPr lang="en-US" sz="1600" baseline="0" dirty="0" smtClean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ru-RU" sz="1600" baseline="0" dirty="0" smtClean="0">
                          <a:latin typeface="Consolas" pitchFamily="49" charset="0"/>
                          <a:cs typeface="Consolas" pitchFamily="49" charset="0"/>
                        </a:rPr>
                        <a:t>Комментарий --</a:t>
                      </a:r>
                      <a:r>
                        <a:rPr lang="en-US" sz="1600" dirty="0" smtClean="0">
                          <a:latin typeface="Consolas" pitchFamily="49" charset="0"/>
                          <a:cs typeface="Consolas" pitchFamily="49" charset="0"/>
                        </a:rPr>
                        <a:t>%&gt;</a:t>
                      </a:r>
                      <a:endParaRPr lang="ru-RU" sz="1600" dirty="0" smtClean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1431" marR="91431" marT="45718" marB="45718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ndara" pitchFamily="34" charset="0"/>
                        </a:rPr>
                        <a:t>Комментарий к блоку кода</a:t>
                      </a:r>
                      <a:endParaRPr lang="ru-RU" sz="1600" dirty="0">
                        <a:latin typeface="Candara" pitchFamily="34" charset="0"/>
                      </a:endParaRPr>
                    </a:p>
                  </a:txBody>
                  <a:tcPr marL="91431" marR="91431" marT="45718" marB="45718" anchor="ctr"/>
                </a:tc>
              </a:tr>
              <a:tr h="185971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pitchFamily="49" charset="0"/>
                          <a:cs typeface="Consolas" pitchFamily="49" charset="0"/>
                        </a:rPr>
                        <a:t>@if</a:t>
                      </a:r>
                      <a:r>
                        <a:rPr lang="en-US" sz="1600" baseline="0" dirty="0" smtClean="0">
                          <a:latin typeface="Consolas" pitchFamily="49" charset="0"/>
                          <a:cs typeface="Consolas" pitchFamily="49" charset="0"/>
                        </a:rPr>
                        <a:t> (a &gt; b) {</a:t>
                      </a:r>
                    </a:p>
                    <a:p>
                      <a:r>
                        <a:rPr lang="en-US" sz="1600" baseline="0" dirty="0" smtClean="0">
                          <a:latin typeface="Consolas" pitchFamily="49" charset="0"/>
                          <a:cs typeface="Consolas" pitchFamily="49" charset="0"/>
                        </a:rPr>
                        <a:t>    </a:t>
                      </a:r>
                      <a:r>
                        <a:rPr lang="en-US" sz="1600" baseline="0" dirty="0" err="1" smtClean="0">
                          <a:latin typeface="Consolas" pitchFamily="49" charset="0"/>
                          <a:cs typeface="Consolas" pitchFamily="49" charset="0"/>
                        </a:rPr>
                        <a:t>stm</a:t>
                      </a:r>
                      <a:r>
                        <a:rPr lang="en-US" sz="1600" baseline="0" dirty="0" smtClean="0">
                          <a:latin typeface="Consolas" pitchFamily="49" charset="0"/>
                          <a:cs typeface="Consolas" pitchFamily="49" charset="0"/>
                        </a:rPr>
                        <a:t>;</a:t>
                      </a:r>
                    </a:p>
                    <a:p>
                      <a:r>
                        <a:rPr lang="en-US" sz="1600" baseline="0" dirty="0" smtClean="0">
                          <a:latin typeface="Consolas" pitchFamily="49" charset="0"/>
                          <a:cs typeface="Consolas" pitchFamily="49" charset="0"/>
                        </a:rPr>
                        <a:t>} else {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latin typeface="Consolas" pitchFamily="49" charset="0"/>
                          <a:cs typeface="Consolas" pitchFamily="49" charset="0"/>
                        </a:rPr>
                        <a:t>    </a:t>
                      </a:r>
                      <a:r>
                        <a:rPr lang="en-US" sz="1600" baseline="0" dirty="0" err="1" smtClean="0">
                          <a:latin typeface="Consolas" pitchFamily="49" charset="0"/>
                          <a:cs typeface="Consolas" pitchFamily="49" charset="0"/>
                        </a:rPr>
                        <a:t>stms</a:t>
                      </a:r>
                      <a:r>
                        <a:rPr lang="en-US" sz="1600" baseline="0" dirty="0" smtClean="0">
                          <a:latin typeface="Consolas" pitchFamily="49" charset="0"/>
                          <a:cs typeface="Consolas" pitchFamily="49" charset="0"/>
                        </a:rPr>
                        <a:t>;</a:t>
                      </a:r>
                    </a:p>
                    <a:p>
                      <a:r>
                        <a:rPr lang="en-US" sz="1600" baseline="0" dirty="0" smtClean="0">
                          <a:latin typeface="Consolas" pitchFamily="49" charset="0"/>
                          <a:cs typeface="Consolas" pitchFamily="49" charset="0"/>
                        </a:rPr>
                        <a:t>}</a:t>
                      </a:r>
                      <a:endParaRPr lang="ru-RU" sz="16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1431" marR="91431" marT="45718" marB="45718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pitchFamily="49" charset="0"/>
                          <a:cs typeface="Consolas" pitchFamily="49" charset="0"/>
                        </a:rPr>
                        <a:t>&lt;% </a:t>
                      </a:r>
                    </a:p>
                    <a:p>
                      <a:r>
                        <a:rPr lang="en-US" sz="1600" dirty="0" smtClean="0">
                          <a:latin typeface="Consolas" pitchFamily="49" charset="0"/>
                          <a:cs typeface="Consolas" pitchFamily="49" charset="0"/>
                        </a:rPr>
                        <a:t>    if</a:t>
                      </a:r>
                      <a:r>
                        <a:rPr lang="en-US" sz="1600" baseline="0" dirty="0" smtClean="0">
                          <a:latin typeface="Consolas" pitchFamily="49" charset="0"/>
                          <a:cs typeface="Consolas" pitchFamily="49" charset="0"/>
                        </a:rPr>
                        <a:t> (a &gt; b) {</a:t>
                      </a:r>
                    </a:p>
                    <a:p>
                      <a:r>
                        <a:rPr lang="en-US" sz="1600" baseline="0" dirty="0" smtClean="0">
                          <a:latin typeface="Consolas" pitchFamily="49" charset="0"/>
                          <a:cs typeface="Consolas" pitchFamily="49" charset="0"/>
                        </a:rPr>
                        <a:t>       </a:t>
                      </a:r>
                      <a:r>
                        <a:rPr lang="en-US" sz="1600" baseline="0" dirty="0" err="1" smtClean="0">
                          <a:latin typeface="Consolas" pitchFamily="49" charset="0"/>
                          <a:cs typeface="Consolas" pitchFamily="49" charset="0"/>
                        </a:rPr>
                        <a:t>stm</a:t>
                      </a:r>
                      <a:r>
                        <a:rPr lang="en-US" sz="1600" baseline="0" dirty="0" smtClean="0">
                          <a:latin typeface="Consolas" pitchFamily="49" charset="0"/>
                          <a:cs typeface="Consolas" pitchFamily="49" charset="0"/>
                        </a:rPr>
                        <a:t>;</a:t>
                      </a:r>
                    </a:p>
                    <a:p>
                      <a:r>
                        <a:rPr lang="en-US" sz="1600" baseline="0" dirty="0" smtClean="0">
                          <a:latin typeface="Consolas" pitchFamily="49" charset="0"/>
                          <a:cs typeface="Consolas" pitchFamily="49" charset="0"/>
                        </a:rPr>
                        <a:t>    } else {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latin typeface="Consolas" pitchFamily="49" charset="0"/>
                          <a:cs typeface="Consolas" pitchFamily="49" charset="0"/>
                        </a:rPr>
                        <a:t>       </a:t>
                      </a:r>
                      <a:r>
                        <a:rPr lang="en-US" sz="1600" baseline="0" dirty="0" err="1" smtClean="0">
                          <a:latin typeface="Consolas" pitchFamily="49" charset="0"/>
                          <a:cs typeface="Consolas" pitchFamily="49" charset="0"/>
                        </a:rPr>
                        <a:t>stms</a:t>
                      </a:r>
                      <a:r>
                        <a:rPr lang="en-US" sz="1600" baseline="0" dirty="0" smtClean="0">
                          <a:latin typeface="Consolas" pitchFamily="49" charset="0"/>
                          <a:cs typeface="Consolas" pitchFamily="49" charset="0"/>
                        </a:rPr>
                        <a:t>;</a:t>
                      </a:r>
                    </a:p>
                    <a:p>
                      <a:r>
                        <a:rPr lang="en-US" sz="1600" baseline="0" dirty="0" smtClean="0">
                          <a:latin typeface="Consolas" pitchFamily="49" charset="0"/>
                          <a:cs typeface="Consolas" pitchFamily="49" charset="0"/>
                        </a:rPr>
                        <a:t>    }</a:t>
                      </a:r>
                    </a:p>
                    <a:p>
                      <a:r>
                        <a:rPr lang="en-US" sz="1600" baseline="0" dirty="0" smtClean="0">
                          <a:latin typeface="Consolas" pitchFamily="49" charset="0"/>
                          <a:cs typeface="Consolas" pitchFamily="49" charset="0"/>
                        </a:rPr>
                        <a:t>%&gt;</a:t>
                      </a:r>
                      <a:endParaRPr lang="ru-RU" sz="1600" dirty="0" smtClean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1431" marR="91431" marT="45718" marB="45718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ndara" pitchFamily="34" charset="0"/>
                        </a:rPr>
                        <a:t>Выполнение условных</a:t>
                      </a:r>
                      <a:r>
                        <a:rPr lang="ru-RU" sz="1600" baseline="0" dirty="0" smtClean="0">
                          <a:latin typeface="Candara" pitchFamily="34" charset="0"/>
                        </a:rPr>
                        <a:t> операторов</a:t>
                      </a:r>
                    </a:p>
                    <a:p>
                      <a:endParaRPr lang="ru-RU" sz="1600" dirty="0">
                        <a:latin typeface="Candara" pitchFamily="34" charset="0"/>
                      </a:endParaRPr>
                    </a:p>
                  </a:txBody>
                  <a:tcPr marL="91431" marR="91431" marT="45718" marB="45718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IS">
  <a:themeElements>
    <a:clrScheme name="CustIS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CustI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IS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IS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IS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IS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IS 2">
    <a:dk1>
      <a:srgbClr val="003366"/>
    </a:dk1>
    <a:lt1>
      <a:srgbClr val="FFFFFF"/>
    </a:lt1>
    <a:dk2>
      <a:srgbClr val="003366"/>
    </a:dk2>
    <a:lt2>
      <a:srgbClr val="E3E2C7"/>
    </a:lt2>
    <a:accent1>
      <a:srgbClr val="CCCC99"/>
    </a:accent1>
    <a:accent2>
      <a:srgbClr val="003366"/>
    </a:accent2>
    <a:accent3>
      <a:srgbClr val="FFFFFF"/>
    </a:accent3>
    <a:accent4>
      <a:srgbClr val="002A56"/>
    </a:accent4>
    <a:accent5>
      <a:srgbClr val="E2E2CA"/>
    </a:accent5>
    <a:accent6>
      <a:srgbClr val="002D5C"/>
    </a:accent6>
    <a:hlink>
      <a:srgbClr val="003366"/>
    </a:hlink>
    <a:folHlink>
      <a:srgbClr val="8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7227</TotalTime>
  <Words>385</Words>
  <Application>Microsoft Office PowerPoint</Application>
  <PresentationFormat>Экран (4:3)</PresentationFormat>
  <Paragraphs>173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Calibri</vt:lpstr>
      <vt:lpstr>Arial</vt:lpstr>
      <vt:lpstr>Candara</vt:lpstr>
      <vt:lpstr>Wingdings</vt:lpstr>
      <vt:lpstr>Times New Roman</vt:lpstr>
      <vt:lpstr>Consolas</vt:lpstr>
      <vt:lpstr>CustIS</vt:lpstr>
      <vt:lpstr>Разработка web-приложений на платформе ASP.NET MVC</vt:lpstr>
      <vt:lpstr>Программа семинара</vt:lpstr>
      <vt:lpstr>Стек технологий ASP.NET</vt:lpstr>
      <vt:lpstr>Паттерн проектирования MVC</vt:lpstr>
      <vt:lpstr>Принцип работы MVC в интернете</vt:lpstr>
      <vt:lpstr>Компоненты ASP.NET MVC 3</vt:lpstr>
      <vt:lpstr>Движок представления Razor.</vt:lpstr>
      <vt:lpstr>Web Forms и Razor</vt:lpstr>
      <vt:lpstr>Синтаксис</vt:lpstr>
      <vt:lpstr>Код С# в HTML разметке</vt:lpstr>
      <vt:lpstr>Шаблоны страниц (Layout)</vt:lpstr>
      <vt:lpstr>Синтаксис шаблонов</vt:lpstr>
      <vt:lpstr>Повторное использование разметки</vt:lpstr>
      <vt:lpstr>Декларативные HTML - хелперы</vt:lpstr>
      <vt:lpstr>Контроллер</vt:lpstr>
      <vt:lpstr>Фильтры действий</vt:lpstr>
      <vt:lpstr>Полезные фильтры действий </vt:lpstr>
      <vt:lpstr>Настраиваемые фильтры</vt:lpstr>
      <vt:lpstr>Глобальные фильтры</vt:lpstr>
      <vt:lpstr>Mодели</vt:lpstr>
      <vt:lpstr>Модели представления</vt:lpstr>
      <vt:lpstr>Маршрутизация ASP.NET MVC</vt:lpstr>
      <vt:lpstr>Таблица маршрутизации</vt:lpstr>
      <vt:lpstr>Тестирование</vt:lpstr>
      <vt:lpstr>Тестирование контроллера</vt:lpstr>
      <vt:lpstr>Спасибо      за внимание!</vt:lpstr>
    </vt:vector>
  </TitlesOfParts>
  <Company>Customized InformSystems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CustIS Forms</dc:title>
  <dc:creator>andrew</dc:creator>
  <cp:lastModifiedBy>Гаврилов Д.А.</cp:lastModifiedBy>
  <cp:revision>299</cp:revision>
  <dcterms:created xsi:type="dcterms:W3CDTF">2004-03-16T06:07:53Z</dcterms:created>
  <dcterms:modified xsi:type="dcterms:W3CDTF">2012-11-13T16:13:45Z</dcterms:modified>
</cp:coreProperties>
</file>